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8"/>
  </p:notesMasterIdLst>
  <p:sldIdLst>
    <p:sldId id="256" r:id="rId5"/>
    <p:sldId id="258" r:id="rId6"/>
    <p:sldId id="370" r:id="rId7"/>
    <p:sldId id="348" r:id="rId8"/>
    <p:sldId id="349" r:id="rId9"/>
    <p:sldId id="260" r:id="rId10"/>
    <p:sldId id="266" r:id="rId11"/>
    <p:sldId id="372" r:id="rId12"/>
    <p:sldId id="257" r:id="rId13"/>
    <p:sldId id="364" r:id="rId14"/>
    <p:sldId id="365" r:id="rId15"/>
    <p:sldId id="267" r:id="rId16"/>
    <p:sldId id="259" r:id="rId17"/>
    <p:sldId id="378" r:id="rId18"/>
    <p:sldId id="379" r:id="rId19"/>
    <p:sldId id="373" r:id="rId20"/>
    <p:sldId id="355" r:id="rId21"/>
    <p:sldId id="312" r:id="rId22"/>
    <p:sldId id="283" r:id="rId23"/>
    <p:sldId id="288" r:id="rId24"/>
    <p:sldId id="291" r:id="rId25"/>
    <p:sldId id="380" r:id="rId26"/>
    <p:sldId id="274" r:id="rId27"/>
    <p:sldId id="282" r:id="rId28"/>
    <p:sldId id="314" r:id="rId29"/>
    <p:sldId id="278" r:id="rId30"/>
    <p:sldId id="328" r:id="rId31"/>
    <p:sldId id="371" r:id="rId32"/>
    <p:sldId id="358" r:id="rId33"/>
    <p:sldId id="359" r:id="rId34"/>
    <p:sldId id="360" r:id="rId35"/>
    <p:sldId id="361" r:id="rId36"/>
    <p:sldId id="275" r:id="rId37"/>
  </p:sldIdLst>
  <p:sldSz cx="9144000" cy="5143500" type="screen16x9"/>
  <p:notesSz cx="6858000" cy="9144000"/>
  <p:embeddedFontLst>
    <p:embeddedFont>
      <p:font typeface="Raleway Light" panose="020B0604020202020204" charset="0"/>
      <p:regular r:id="rId39"/>
      <p:italic r:id="rId40"/>
    </p:embeddedFont>
    <p:embeddedFont>
      <p:font typeface="Raleway"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0DF452-55CA-4247-8998-3DBCF1A39B50}">
          <p14:sldIdLst>
            <p14:sldId id="256"/>
            <p14:sldId id="258"/>
          </p14:sldIdLst>
        </p14:section>
        <p14:section name="Challenges" id="{5C43242A-DC2B-49B4-B712-B2D56C7AF237}">
          <p14:sldIdLst>
            <p14:sldId id="370"/>
            <p14:sldId id="348"/>
            <p14:sldId id="349"/>
            <p14:sldId id="260"/>
            <p14:sldId id="266"/>
          </p14:sldIdLst>
        </p14:section>
        <p14:section name="Soliution" id="{E95F84CB-30F2-439F-820C-6E9F3782675B}">
          <p14:sldIdLst>
            <p14:sldId id="372"/>
            <p14:sldId id="257"/>
            <p14:sldId id="364"/>
            <p14:sldId id="365"/>
            <p14:sldId id="267"/>
            <p14:sldId id="259"/>
            <p14:sldId id="378"/>
            <p14:sldId id="379"/>
            <p14:sldId id="373"/>
            <p14:sldId id="355"/>
            <p14:sldId id="312"/>
            <p14:sldId id="283"/>
            <p14:sldId id="288"/>
            <p14:sldId id="291"/>
            <p14:sldId id="380"/>
            <p14:sldId id="274"/>
            <p14:sldId id="282"/>
            <p14:sldId id="314"/>
            <p14:sldId id="278"/>
            <p14:sldId id="328"/>
            <p14:sldId id="371"/>
            <p14:sldId id="358"/>
            <p14:sldId id="359"/>
            <p14:sldId id="360"/>
            <p14:sldId id="361"/>
            <p14:sldId id="275"/>
          </p14:sldIdLst>
        </p14:section>
      </p14:sectionLst>
    </p:ext>
    <p:ext uri="{EFAFB233-063F-42B5-8137-9DF3F51BA10A}">
      <p15:sldGuideLst xmlns:p15="http://schemas.microsoft.com/office/powerpoint/2012/main">
        <p15:guide id="1" orient="horz" pos="463" userDrawn="1">
          <p15:clr>
            <a:srgbClr val="A4A3A4"/>
          </p15:clr>
        </p15:guide>
        <p15:guide id="2" pos="42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5" d="100"/>
          <a:sy n="55" d="100"/>
        </p:scale>
        <p:origin x="960" y="60"/>
      </p:cViewPr>
      <p:guideLst>
        <p:guide orient="horz" pos="463"/>
        <p:guide pos="4218"/>
      </p:guideLst>
    </p:cSldViewPr>
  </p:slideViewPr>
  <p:notesTextViewPr>
    <p:cViewPr>
      <p:scale>
        <a:sx n="1" d="1"/>
        <a:sy n="1" d="1"/>
      </p:scale>
      <p:origin x="0" y="0"/>
    </p:cViewPr>
  </p:notesTextViewPr>
  <p:sorterViewPr>
    <p:cViewPr>
      <p:scale>
        <a:sx n="100" d="100"/>
        <a:sy n="100" d="100"/>
      </p:scale>
      <p:origin x="0" y="-272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A5D4F-9900-463D-A761-1D8E82C43026}" type="datetimeFigureOut">
              <a:rPr lang="en-US" smtClean="0"/>
              <a:t>3/24/2019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5B9E2-E968-4780-9EF2-D3DBEA545ADF}" type="slidenum">
              <a:rPr lang="en-US" smtClean="0"/>
              <a:t>‹nr.›</a:t>
            </a:fld>
            <a:endParaRPr lang="en-US"/>
          </a:p>
        </p:txBody>
      </p:sp>
    </p:spTree>
    <p:extLst>
      <p:ext uri="{BB962C8B-B14F-4D97-AF65-F5344CB8AC3E}">
        <p14:creationId xmlns:p14="http://schemas.microsoft.com/office/powerpoint/2010/main" val="60907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exactly are NCDs? They are defined as diseases of long duration, generally slow progression, and they are the major cause of adult mortality and morbidity worldwide (WHO, 2005a). Four main diseases are considered to be dominant in NCD mortality and morbidity: cardiovascular diseases (including heart disease and stroke), diabetes, cancer and chronic respiratory diseases (including chronic obstructive pulmonary disease and asthma).</a:t>
            </a:r>
          </a:p>
        </p:txBody>
      </p:sp>
      <p:sp>
        <p:nvSpPr>
          <p:cNvPr id="4" name="Slide Number Placeholder 3"/>
          <p:cNvSpPr>
            <a:spLocks noGrp="1"/>
          </p:cNvSpPr>
          <p:nvPr>
            <p:ph type="sldNum" sz="quarter" idx="5"/>
          </p:nvPr>
        </p:nvSpPr>
        <p:spPr/>
        <p:txBody>
          <a:bodyPr/>
          <a:lstStyle/>
          <a:p>
            <a:fld id="{C0582E38-1E53-4E2F-A2E2-B687AE5711C6}" type="slidenum">
              <a:rPr lang="en-US" smtClean="0"/>
              <a:t>6</a:t>
            </a:fld>
            <a:endParaRPr lang="en-US"/>
          </a:p>
        </p:txBody>
      </p:sp>
    </p:spTree>
    <p:extLst>
      <p:ext uri="{BB962C8B-B14F-4D97-AF65-F5344CB8AC3E}">
        <p14:creationId xmlns:p14="http://schemas.microsoft.com/office/powerpoint/2010/main" val="405969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dHealth system enables that the relevant information about a person flows to the right people at the right time, and it enables more accurate, timely and coordinated decision making in all care settings. It works as </a:t>
            </a:r>
            <a:r>
              <a:rPr lang="en-US" sz="1200" i="1" kern="1200" dirty="0">
                <a:solidFill>
                  <a:schemeClr val="tx1"/>
                </a:solidFill>
                <a:effectLst/>
                <a:latin typeface="+mn-lt"/>
                <a:ea typeface="+mn-ea"/>
                <a:cs typeface="+mn-cs"/>
              </a:rPr>
              <a:t>learning health system </a:t>
            </a:r>
            <a:r>
              <a:rPr lang="en-US" sz="1200" kern="1200" dirty="0">
                <a:solidFill>
                  <a:schemeClr val="tx1"/>
                </a:solidFill>
                <a:effectLst/>
                <a:latin typeface="+mn-lt"/>
                <a:ea typeface="+mn-ea"/>
                <a:cs typeface="+mn-cs"/>
              </a:rPr>
              <a:t>and provides access to an integrated EHR on the blockchain.</a:t>
            </a:r>
          </a:p>
          <a:p>
            <a:r>
              <a:rPr lang="en-US" sz="1200" kern="1200" dirty="0">
                <a:solidFill>
                  <a:schemeClr val="tx1"/>
                </a:solidFill>
                <a:effectLst/>
                <a:latin typeface="+mn-lt"/>
                <a:ea typeface="+mn-ea"/>
                <a:cs typeface="+mn-cs"/>
              </a:rPr>
              <a:t>The dHealth system integrates individuals’ information with vast amounts of other data from various sources to guide, in real time, treatment and management of the disease. It provides Big Data analytical techniques what opens the opportunities for home-based care and health maintenance.</a:t>
            </a:r>
          </a:p>
          <a:p>
            <a:r>
              <a:rPr lang="en-US" sz="1200" kern="1200" dirty="0">
                <a:solidFill>
                  <a:schemeClr val="tx1"/>
                </a:solidFill>
                <a:effectLst/>
                <a:latin typeface="+mn-lt"/>
                <a:ea typeface="+mn-ea"/>
                <a:cs typeface="+mn-cs"/>
              </a:rPr>
              <a:t>The dHealth system is built to deliver personalized care for better patient outcomes to discover and evaluate new health care treatments and practices.</a:t>
            </a:r>
          </a:p>
        </p:txBody>
      </p:sp>
      <p:sp>
        <p:nvSpPr>
          <p:cNvPr id="4" name="Slide Number Placeholder 3"/>
          <p:cNvSpPr>
            <a:spLocks noGrp="1"/>
          </p:cNvSpPr>
          <p:nvPr>
            <p:ph type="sldNum" sz="quarter" idx="5"/>
          </p:nvPr>
        </p:nvSpPr>
        <p:spPr/>
        <p:txBody>
          <a:bodyPr/>
          <a:lstStyle/>
          <a:p>
            <a:fld id="{C0582E38-1E53-4E2F-A2E2-B687AE5711C6}" type="slidenum">
              <a:rPr lang="en-US" smtClean="0"/>
              <a:t>15</a:t>
            </a:fld>
            <a:endParaRPr lang="en-US"/>
          </a:p>
        </p:txBody>
      </p:sp>
    </p:spTree>
    <p:extLst>
      <p:ext uri="{BB962C8B-B14F-4D97-AF65-F5344CB8AC3E}">
        <p14:creationId xmlns:p14="http://schemas.microsoft.com/office/powerpoint/2010/main" val="896607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82E38-1E53-4E2F-A2E2-B687AE5711C6}" type="slidenum">
              <a:rPr lang="en-US" smtClean="0"/>
              <a:t>17</a:t>
            </a:fld>
            <a:endParaRPr lang="en-US"/>
          </a:p>
        </p:txBody>
      </p:sp>
    </p:spTree>
    <p:extLst>
      <p:ext uri="{BB962C8B-B14F-4D97-AF65-F5344CB8AC3E}">
        <p14:creationId xmlns:p14="http://schemas.microsoft.com/office/powerpoint/2010/main" val="397897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55B9E2-E968-4780-9EF2-D3DBEA545ADF}" type="slidenum">
              <a:rPr lang="en-US" smtClean="0"/>
              <a:t>20</a:t>
            </a:fld>
            <a:endParaRPr lang="en-US"/>
          </a:p>
        </p:txBody>
      </p:sp>
    </p:spTree>
    <p:extLst>
      <p:ext uri="{BB962C8B-B14F-4D97-AF65-F5344CB8AC3E}">
        <p14:creationId xmlns:p14="http://schemas.microsoft.com/office/powerpoint/2010/main" val="223806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55B9E2-E968-4780-9EF2-D3DBEA545ADF}" type="slidenum">
              <a:rPr lang="en-US" smtClean="0"/>
              <a:t>21</a:t>
            </a:fld>
            <a:endParaRPr lang="en-US"/>
          </a:p>
        </p:txBody>
      </p:sp>
    </p:spTree>
    <p:extLst>
      <p:ext uri="{BB962C8B-B14F-4D97-AF65-F5344CB8AC3E}">
        <p14:creationId xmlns:p14="http://schemas.microsoft.com/office/powerpoint/2010/main" val="1157588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l">
              <a:defRPr>
                <a:latin typeface="Raleway" pitchFamily="34" charset="-70"/>
              </a:defRPr>
            </a:lvl1pPr>
          </a:lstStyle>
          <a:p>
            <a:r>
              <a:rPr lang="en-US"/>
              <a:t>Click to edit Master title style</a:t>
            </a:r>
          </a:p>
        </p:txBody>
      </p:sp>
      <p:sp>
        <p:nvSpPr>
          <p:cNvPr id="3" name="Subtitle 2"/>
          <p:cNvSpPr>
            <a:spLocks noGrp="1"/>
          </p:cNvSpPr>
          <p:nvPr>
            <p:ph type="subTitle" idx="1"/>
          </p:nvPr>
        </p:nvSpPr>
        <p:spPr>
          <a:xfrm>
            <a:off x="685800" y="2914650"/>
            <a:ext cx="6400800" cy="1314450"/>
          </a:xfrm>
        </p:spPr>
        <p:txBody>
          <a:bodyPr/>
          <a:lstStyle>
            <a:lvl1pPr marL="0" indent="0" algn="l">
              <a:buNone/>
              <a:defRPr>
                <a:solidFill>
                  <a:schemeClr val="tx1">
                    <a:tint val="75000"/>
                  </a:schemeClr>
                </a:solidFill>
                <a:latin typeface="Raleway Light" pitchFamily="34" charset="-7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D0D55A2-6BCD-40D9-B6C0-59A2E8A04B6D}" type="datetimeFigureOut">
              <a:rPr lang="en-US" smtClean="0"/>
              <a:t>3/24/2019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0F03592-FE71-40CB-B179-BE62D31D70C9}" type="slidenum">
              <a:rPr lang="en-US" smtClean="0"/>
              <a:t>‹nr.›</a:t>
            </a:fld>
            <a:endParaRPr lang="en-US"/>
          </a:p>
        </p:txBody>
      </p:sp>
    </p:spTree>
    <p:extLst>
      <p:ext uri="{BB962C8B-B14F-4D97-AF65-F5344CB8AC3E}">
        <p14:creationId xmlns:p14="http://schemas.microsoft.com/office/powerpoint/2010/main" val="355152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atin typeface="Raleway" pitchFamily="34" charset="-70"/>
              </a:defRPr>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atin typeface="Raleway" pitchFamily="34" charset="-7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atin typeface="Raleway" pitchFamily="34" charset="-7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98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Raleway Light" pitchFamily="34" charset="-7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Raleway" pitchFamily="34" charset="-70"/>
              </a:defRPr>
            </a:lvl1pPr>
            <a:lvl2pPr>
              <a:defRPr>
                <a:latin typeface="Raleway" pitchFamily="34" charset="-70"/>
              </a:defRPr>
            </a:lvl2pPr>
            <a:lvl3pPr>
              <a:defRPr>
                <a:latin typeface="Raleway" pitchFamily="34" charset="-70"/>
              </a:defRPr>
            </a:lvl3pPr>
            <a:lvl4pPr>
              <a:defRPr>
                <a:latin typeface="Raleway" pitchFamily="34" charset="-70"/>
              </a:defRPr>
            </a:lvl4pPr>
            <a:lvl5pPr>
              <a:defRPr>
                <a:latin typeface="Raleway" pitchFamily="34" charset="-7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1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0000" y="2414290"/>
            <a:ext cx="7772400" cy="1021556"/>
          </a:xfrm>
        </p:spPr>
        <p:txBody>
          <a:bodyPr anchor="t">
            <a:noAutofit/>
          </a:bodyPr>
          <a:lstStyle>
            <a:lvl1pPr algn="l">
              <a:defRPr sz="3600" b="1" cap="all">
                <a:latin typeface="Raleway" pitchFamily="34" charset="-70"/>
              </a:defRPr>
            </a:lvl1pPr>
          </a:lstStyle>
          <a:p>
            <a:r>
              <a:rPr lang="en-US"/>
              <a:t>Click to edit Master title style</a:t>
            </a:r>
          </a:p>
        </p:txBody>
      </p:sp>
      <p:sp>
        <p:nvSpPr>
          <p:cNvPr id="3" name="Text Placeholder 2"/>
          <p:cNvSpPr>
            <a:spLocks noGrp="1"/>
          </p:cNvSpPr>
          <p:nvPr>
            <p:ph type="body" idx="1"/>
          </p:nvPr>
        </p:nvSpPr>
        <p:spPr>
          <a:xfrm>
            <a:off x="400000" y="1289149"/>
            <a:ext cx="7772400" cy="1125140"/>
          </a:xfrm>
        </p:spPr>
        <p:txBody>
          <a:bodyPr anchor="b"/>
          <a:lstStyle>
            <a:lvl1pPr marL="0" indent="0">
              <a:buNone/>
              <a:defRPr sz="2000">
                <a:solidFill>
                  <a:schemeClr val="tx2">
                    <a:lumMod val="75000"/>
                  </a:schemeClr>
                </a:solidFill>
                <a:latin typeface="Raleway Light" pitchFamily="34" charset="-7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3500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624" y="2472755"/>
            <a:ext cx="6912768" cy="1021556"/>
          </a:xfrm>
        </p:spPr>
        <p:txBody>
          <a:bodyPr anchor="t"/>
          <a:lstStyle>
            <a:lvl1pPr algn="l">
              <a:defRPr sz="4000" b="1" cap="all">
                <a:solidFill>
                  <a:schemeClr val="bg1"/>
                </a:solidFill>
                <a:latin typeface="Raleway" pitchFamily="34" charset="-70"/>
              </a:defRPr>
            </a:lvl1pPr>
          </a:lstStyle>
          <a:p>
            <a:r>
              <a:rPr lang="en-US"/>
              <a:t>Click to edit Master title style</a:t>
            </a:r>
          </a:p>
        </p:txBody>
      </p:sp>
      <p:sp>
        <p:nvSpPr>
          <p:cNvPr id="3" name="Text Placeholder 2"/>
          <p:cNvSpPr>
            <a:spLocks noGrp="1"/>
          </p:cNvSpPr>
          <p:nvPr>
            <p:ph type="body" idx="1"/>
          </p:nvPr>
        </p:nvSpPr>
        <p:spPr>
          <a:xfrm>
            <a:off x="1187624" y="1347614"/>
            <a:ext cx="6912768" cy="1125140"/>
          </a:xfrm>
        </p:spPr>
        <p:txBody>
          <a:bodyPr anchor="b"/>
          <a:lstStyle>
            <a:lvl1pPr marL="0" indent="0">
              <a:buNone/>
              <a:defRPr sz="2000">
                <a:solidFill>
                  <a:schemeClr val="bg1"/>
                </a:solidFill>
                <a:latin typeface="Raleway Light" pitchFamily="34" charset="-7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5" name="Straight Connector 4"/>
          <p:cNvCxnSpPr/>
          <p:nvPr userDrawn="1"/>
        </p:nvCxnSpPr>
        <p:spPr>
          <a:xfrm>
            <a:off x="1259632" y="4011910"/>
            <a:ext cx="23566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0"/>
          </p:nvPr>
        </p:nvSpPr>
        <p:spPr>
          <a:xfrm>
            <a:off x="1187624" y="4142383"/>
            <a:ext cx="6912768" cy="864096"/>
          </a:xfrm>
        </p:spPr>
        <p:txBody>
          <a:bodyPr anchor="t"/>
          <a:lstStyle>
            <a:lvl1pPr marL="0" indent="0">
              <a:buNone/>
              <a:defRPr sz="2000">
                <a:solidFill>
                  <a:schemeClr val="bg1"/>
                </a:solidFill>
                <a:latin typeface="Raleway" pitchFamily="34" charset="-7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248" y="414003"/>
            <a:ext cx="2457576" cy="717587"/>
          </a:xfrm>
          <a:prstGeom prst="rect">
            <a:avLst/>
          </a:prstGeom>
        </p:spPr>
      </p:pic>
    </p:spTree>
    <p:extLst>
      <p:ext uri="{BB962C8B-B14F-4D97-AF65-F5344CB8AC3E}">
        <p14:creationId xmlns:p14="http://schemas.microsoft.com/office/powerpoint/2010/main" val="427748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Raleway" pitchFamily="34" charset="-70"/>
              </a:defRPr>
            </a:lvl1p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atin typeface="Raleway" pitchFamily="34" charset="-70"/>
              </a:defRPr>
            </a:lvl1pPr>
            <a:lvl2pPr>
              <a:defRPr sz="2400">
                <a:latin typeface="Raleway" pitchFamily="34" charset="-70"/>
              </a:defRPr>
            </a:lvl2pPr>
            <a:lvl3pPr>
              <a:defRPr sz="2000">
                <a:latin typeface="Raleway" pitchFamily="34" charset="-70"/>
              </a:defRPr>
            </a:lvl3pPr>
            <a:lvl4pPr>
              <a:defRPr sz="1800">
                <a:latin typeface="Raleway" pitchFamily="34" charset="-70"/>
              </a:defRPr>
            </a:lvl4pPr>
            <a:lvl5pPr>
              <a:defRPr sz="1800">
                <a:latin typeface="Raleway" pitchFamily="34" charset="-7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atin typeface="Raleway" pitchFamily="34" charset="-70"/>
              </a:defRPr>
            </a:lvl1pPr>
            <a:lvl2pPr>
              <a:defRPr sz="2400">
                <a:latin typeface="Raleway" pitchFamily="34" charset="-70"/>
              </a:defRPr>
            </a:lvl2pPr>
            <a:lvl3pPr>
              <a:defRPr sz="2000">
                <a:latin typeface="Raleway" pitchFamily="34" charset="-70"/>
              </a:defRPr>
            </a:lvl3pPr>
            <a:lvl4pPr>
              <a:defRPr sz="1800">
                <a:latin typeface="Raleway" pitchFamily="34" charset="-70"/>
              </a:defRPr>
            </a:lvl4pPr>
            <a:lvl5pPr>
              <a:defRPr sz="1800">
                <a:latin typeface="Raleway" pitchFamily="34" charset="-7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89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lvl1pPr>
              <a:defRPr sz="2800">
                <a:latin typeface="Raleway" pitchFamily="34" charset="-70"/>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atin typeface="Raleway" pitchFamily="34" charset="-7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atin typeface="Raleway" pitchFamily="34" charset="-70"/>
              </a:defRPr>
            </a:lvl1pPr>
            <a:lvl2pPr>
              <a:defRPr sz="2000">
                <a:latin typeface="Raleway" pitchFamily="34" charset="-70"/>
              </a:defRPr>
            </a:lvl2pPr>
            <a:lvl3pPr>
              <a:defRPr sz="1800">
                <a:latin typeface="Raleway" pitchFamily="34" charset="-70"/>
              </a:defRPr>
            </a:lvl3pPr>
            <a:lvl4pPr>
              <a:defRPr sz="1600">
                <a:latin typeface="Raleway" pitchFamily="34" charset="-70"/>
              </a:defRPr>
            </a:lvl4pPr>
            <a:lvl5pPr>
              <a:defRPr sz="1600">
                <a:latin typeface="Raleway" pitchFamily="34" charset="-7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atin typeface="Raleway" pitchFamily="34" charset="-7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atin typeface="Raleway" pitchFamily="34" charset="-70"/>
              </a:defRPr>
            </a:lvl1pPr>
            <a:lvl2pPr>
              <a:defRPr sz="2000">
                <a:latin typeface="Raleway" pitchFamily="34" charset="-70"/>
              </a:defRPr>
            </a:lvl2pPr>
            <a:lvl3pPr>
              <a:defRPr sz="1800">
                <a:latin typeface="Raleway" pitchFamily="34" charset="-70"/>
              </a:defRPr>
            </a:lvl3pPr>
            <a:lvl4pPr>
              <a:defRPr sz="1600">
                <a:latin typeface="Raleway" pitchFamily="34" charset="-70"/>
              </a:defRPr>
            </a:lvl4pPr>
            <a:lvl5pPr>
              <a:defRPr sz="1600">
                <a:latin typeface="Raleway" pitchFamily="34" charset="-7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99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Raleway" pitchFamily="34" charset="-70"/>
              </a:defRPr>
            </a:lvl1pPr>
          </a:lstStyle>
          <a:p>
            <a:r>
              <a:rPr lang="en-US"/>
              <a:t>Click to edit Master title style</a:t>
            </a:r>
          </a:p>
        </p:txBody>
      </p:sp>
    </p:spTree>
    <p:extLst>
      <p:ext uri="{BB962C8B-B14F-4D97-AF65-F5344CB8AC3E}">
        <p14:creationId xmlns:p14="http://schemas.microsoft.com/office/powerpoint/2010/main" val="128582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6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atin typeface="Raleway" pitchFamily="34" charset="-70"/>
              </a:defRPr>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atin typeface="Raleway" pitchFamily="34" charset="-70"/>
              </a:defRPr>
            </a:lvl1pPr>
            <a:lvl2pPr>
              <a:defRPr sz="2800">
                <a:latin typeface="Raleway" pitchFamily="34" charset="-70"/>
              </a:defRPr>
            </a:lvl2pPr>
            <a:lvl3pPr>
              <a:defRPr sz="2400">
                <a:latin typeface="Raleway" pitchFamily="34" charset="-70"/>
              </a:defRPr>
            </a:lvl3pPr>
            <a:lvl4pPr>
              <a:defRPr sz="2000">
                <a:latin typeface="Raleway" pitchFamily="34" charset="-70"/>
              </a:defRPr>
            </a:lvl4pPr>
            <a:lvl5pPr>
              <a:defRPr sz="2000">
                <a:latin typeface="Raleway" pitchFamily="34" charset="-7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atin typeface="Raleway" pitchFamily="34" charset="-7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87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9"/>
            <a:ext cx="8229600" cy="7920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980925"/>
            <a:ext cx="8229600" cy="36070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67544" y="4659982"/>
            <a:ext cx="820891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itle Placeholder 1"/>
          <p:cNvSpPr txBox="1">
            <a:spLocks/>
          </p:cNvSpPr>
          <p:nvPr userDrawn="1"/>
        </p:nvSpPr>
        <p:spPr>
          <a:xfrm>
            <a:off x="4572000" y="4659982"/>
            <a:ext cx="4114800" cy="4760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B0F0"/>
                </a:solidFill>
                <a:latin typeface="+mj-lt"/>
                <a:ea typeface="+mj-ea"/>
                <a:cs typeface="+mj-cs"/>
              </a:defRPr>
            </a:lvl1pPr>
          </a:lstStyle>
          <a:p>
            <a:pPr algn="r"/>
            <a:r>
              <a:rPr lang="en-US" sz="1200" b="0" kern="1200">
                <a:solidFill>
                  <a:srgbClr val="00B0F0"/>
                </a:solidFill>
                <a:effectLst/>
                <a:latin typeface="+mj-lt"/>
                <a:ea typeface="+mj-ea"/>
                <a:cs typeface="+mj-cs"/>
              </a:rPr>
              <a:t>Intelligent Health Monitoring System</a:t>
            </a:r>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67544" y="4731990"/>
            <a:ext cx="1080120" cy="333331"/>
          </a:xfrm>
          <a:prstGeom prst="rect">
            <a:avLst/>
          </a:prstGeom>
        </p:spPr>
      </p:pic>
    </p:spTree>
    <p:extLst>
      <p:ext uri="{BB962C8B-B14F-4D97-AF65-F5344CB8AC3E}">
        <p14:creationId xmlns:p14="http://schemas.microsoft.com/office/powerpoint/2010/main" val="1992051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b="1" kern="1200">
          <a:solidFill>
            <a:srgbClr val="00B0F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6.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 Id="rId1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80" y="411510"/>
            <a:ext cx="3205948" cy="936104"/>
          </a:xfrm>
          <a:prstGeom prst="rect">
            <a:avLst/>
          </a:prstGeom>
        </p:spPr>
      </p:pic>
      <p:sp>
        <p:nvSpPr>
          <p:cNvPr id="5" name="TextBox 4"/>
          <p:cNvSpPr txBox="1"/>
          <p:nvPr/>
        </p:nvSpPr>
        <p:spPr>
          <a:xfrm>
            <a:off x="1619671" y="2298234"/>
            <a:ext cx="6751402" cy="1569660"/>
          </a:xfrm>
          <a:prstGeom prst="rect">
            <a:avLst/>
          </a:prstGeom>
          <a:noFill/>
        </p:spPr>
        <p:txBody>
          <a:bodyPr wrap="square" rtlCol="0" anchor="b">
            <a:spAutoFit/>
          </a:bodyPr>
          <a:lstStyle/>
          <a:p>
            <a:r>
              <a:rPr lang="en-US" sz="4800" dirty="0">
                <a:solidFill>
                  <a:schemeClr val="bg1"/>
                </a:solidFill>
                <a:latin typeface="Raleway Light" pitchFamily="34" charset="-70"/>
                <a:ea typeface="Open Sans" pitchFamily="34" charset="0"/>
                <a:cs typeface="Open Sans" pitchFamily="34" charset="0"/>
              </a:rPr>
              <a:t>Preventive Health Care Intelligent </a:t>
            </a:r>
            <a:r>
              <a:rPr lang="en-US" sz="4800" dirty="0" err="1">
                <a:solidFill>
                  <a:schemeClr val="bg1"/>
                </a:solidFill>
                <a:latin typeface="Raleway Light" pitchFamily="34" charset="-70"/>
                <a:ea typeface="Open Sans" pitchFamily="34" charset="0"/>
                <a:cs typeface="Open Sans" pitchFamily="34" charset="0"/>
              </a:rPr>
              <a:t>ecoSystem</a:t>
            </a:r>
            <a:endParaRPr lang="en-US" sz="4800" dirty="0">
              <a:solidFill>
                <a:schemeClr val="bg1"/>
              </a:solidFill>
              <a:latin typeface="Raleway Light" pitchFamily="34" charset="-70"/>
              <a:ea typeface="Open Sans" pitchFamily="34" charset="0"/>
              <a:cs typeface="Open Sans" pitchFamily="34" charset="0"/>
            </a:endParaRPr>
          </a:p>
        </p:txBody>
      </p:sp>
      <p:cxnSp>
        <p:nvCxnSpPr>
          <p:cNvPr id="9" name="Straight Connector 8"/>
          <p:cNvCxnSpPr/>
          <p:nvPr/>
        </p:nvCxnSpPr>
        <p:spPr>
          <a:xfrm>
            <a:off x="1763688" y="4011910"/>
            <a:ext cx="21602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4299942"/>
            <a:ext cx="5328592" cy="307777"/>
          </a:xfrm>
          <a:prstGeom prst="rect">
            <a:avLst/>
          </a:prstGeom>
          <a:noFill/>
        </p:spPr>
        <p:txBody>
          <a:bodyPr wrap="square" rtlCol="0" anchor="b">
            <a:spAutoFit/>
          </a:bodyPr>
          <a:lstStyle/>
          <a:p>
            <a:r>
              <a:rPr lang="lt-LT" sz="1400" b="1" dirty="0">
                <a:solidFill>
                  <a:schemeClr val="bg1"/>
                </a:solidFill>
                <a:latin typeface="Raleway" pitchFamily="34" charset="-70"/>
              </a:rPr>
              <a:t>Mindaugas Leonavičius</a:t>
            </a:r>
            <a:r>
              <a:rPr lang="en-US" sz="1400" b="1" dirty="0">
                <a:solidFill>
                  <a:schemeClr val="bg1"/>
                </a:solidFill>
                <a:latin typeface="Raleway" pitchFamily="34" charset="-70"/>
              </a:rPr>
              <a:t>  I  </a:t>
            </a:r>
            <a:r>
              <a:rPr lang="en-US" sz="1400" b="1" dirty="0" err="1">
                <a:solidFill>
                  <a:schemeClr val="bg1"/>
                </a:solidFill>
                <a:latin typeface="Raleway" pitchFamily="34" charset="-70"/>
              </a:rPr>
              <a:t>m.leo</a:t>
            </a:r>
            <a:r>
              <a:rPr lang="lt-LT" sz="1400" b="1" dirty="0">
                <a:solidFill>
                  <a:schemeClr val="bg1"/>
                </a:solidFill>
                <a:latin typeface="Raleway" pitchFamily="34" charset="-70"/>
              </a:rPr>
              <a:t>na</a:t>
            </a:r>
            <a:r>
              <a:rPr lang="en-US" sz="1400" b="1" dirty="0">
                <a:solidFill>
                  <a:schemeClr val="bg1"/>
                </a:solidFill>
                <a:latin typeface="Raleway" pitchFamily="34" charset="-70"/>
              </a:rPr>
              <a:t>vicius@intellerts.com</a:t>
            </a:r>
            <a:endParaRPr lang="lt-LT" sz="1400" dirty="0">
              <a:solidFill>
                <a:schemeClr val="bg1"/>
              </a:solidFill>
              <a:latin typeface="Raleway" pitchFamily="34" charset="-70"/>
            </a:endParaRPr>
          </a:p>
        </p:txBody>
      </p:sp>
    </p:spTree>
    <p:extLst>
      <p:ext uri="{BB962C8B-B14F-4D97-AF65-F5344CB8AC3E}">
        <p14:creationId xmlns:p14="http://schemas.microsoft.com/office/powerpoint/2010/main" val="209643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C6B8C9-F264-475E-8EC7-6B764F1A11B0}"/>
              </a:ext>
            </a:extLst>
          </p:cNvPr>
          <p:cNvSpPr>
            <a:spLocks noGrp="1"/>
          </p:cNvSpPr>
          <p:nvPr>
            <p:ph type="title"/>
          </p:nvPr>
        </p:nvSpPr>
        <p:spPr>
          <a:xfrm>
            <a:off x="486696" y="471949"/>
            <a:ext cx="3845274" cy="1257452"/>
          </a:xfrm>
        </p:spPr>
        <p:txBody>
          <a:bodyPr>
            <a:normAutofit/>
          </a:bodyPr>
          <a:lstStyle/>
          <a:p>
            <a:r>
              <a:rPr lang="en-US" dirty="0"/>
              <a:t>What it does</a:t>
            </a:r>
          </a:p>
        </p:txBody>
      </p:sp>
      <p:sp>
        <p:nvSpPr>
          <p:cNvPr id="3" name="Content Placeholder 2">
            <a:extLst>
              <a:ext uri="{FF2B5EF4-FFF2-40B4-BE49-F238E27FC236}">
                <a16:creationId xmlns:a16="http://schemas.microsoft.com/office/drawing/2014/main" id="{83D096A8-F0C3-464E-8687-B8EE2A52F65E}"/>
              </a:ext>
            </a:extLst>
          </p:cNvPr>
          <p:cNvSpPr>
            <a:spLocks noGrp="1"/>
          </p:cNvSpPr>
          <p:nvPr>
            <p:ph idx="1"/>
          </p:nvPr>
        </p:nvSpPr>
        <p:spPr>
          <a:xfrm>
            <a:off x="486696" y="1402080"/>
            <a:ext cx="4947551" cy="3265784"/>
          </a:xfrm>
        </p:spPr>
        <p:txBody>
          <a:bodyPr>
            <a:normAutofit/>
          </a:bodyPr>
          <a:lstStyle/>
          <a:p>
            <a:pPr marL="0" lvl="0" indent="0">
              <a:lnSpc>
                <a:spcPct val="90000"/>
              </a:lnSpc>
              <a:spcBef>
                <a:spcPts val="600"/>
              </a:spcBef>
              <a:spcAft>
                <a:spcPts val="600"/>
              </a:spcAft>
              <a:buNone/>
            </a:pPr>
            <a:r>
              <a:rPr lang="en-US" sz="1100" b="1" dirty="0"/>
              <a:t>The </a:t>
            </a:r>
            <a:r>
              <a:rPr lang="en-US" sz="1100" b="1" dirty="0" err="1"/>
              <a:t>dHealth</a:t>
            </a:r>
            <a:r>
              <a:rPr lang="en-US" sz="1100" b="1" dirty="0"/>
              <a:t> solution: </a:t>
            </a:r>
          </a:p>
          <a:p>
            <a:pPr lvl="0">
              <a:lnSpc>
                <a:spcPct val="90000"/>
              </a:lnSpc>
              <a:spcBef>
                <a:spcPts val="600"/>
              </a:spcBef>
              <a:spcAft>
                <a:spcPts val="600"/>
              </a:spcAft>
            </a:pPr>
            <a:r>
              <a:rPr lang="en-US" sz="1100" dirty="0"/>
              <a:t>provides environment and tools to collect vast personal data and to integrate those data into individualized predictive models. </a:t>
            </a:r>
          </a:p>
          <a:p>
            <a:pPr lvl="0">
              <a:lnSpc>
                <a:spcPct val="90000"/>
              </a:lnSpc>
              <a:spcBef>
                <a:spcPts val="600"/>
              </a:spcBef>
              <a:spcAft>
                <a:spcPts val="600"/>
              </a:spcAft>
            </a:pPr>
            <a:r>
              <a:rPr lang="en-US" sz="1100" dirty="0"/>
              <a:t>creates precise risk profiles and prevention strategies using highly individualized data in the care of a specific patient. </a:t>
            </a:r>
          </a:p>
          <a:p>
            <a:pPr lvl="0">
              <a:lnSpc>
                <a:spcPct val="90000"/>
              </a:lnSpc>
              <a:spcBef>
                <a:spcPts val="600"/>
              </a:spcBef>
              <a:spcAft>
                <a:spcPts val="600"/>
              </a:spcAft>
            </a:pPr>
            <a:r>
              <a:rPr lang="en-US" sz="1100" dirty="0"/>
              <a:t>acts as a doctor’s assistant (“</a:t>
            </a:r>
            <a:r>
              <a:rPr lang="en-US" sz="1100" i="1" dirty="0"/>
              <a:t>Doctor of Me</a:t>
            </a:r>
            <a:r>
              <a:rPr lang="en-US" sz="1100" dirty="0"/>
              <a:t>”) constantly monitoring the patient and estimating incoming health telemetry data as well as providing automatic preliminary guidance.</a:t>
            </a:r>
          </a:p>
          <a:p>
            <a:pPr lvl="0">
              <a:lnSpc>
                <a:spcPct val="90000"/>
              </a:lnSpc>
              <a:spcBef>
                <a:spcPts val="600"/>
              </a:spcBef>
              <a:spcAft>
                <a:spcPts val="600"/>
              </a:spcAft>
            </a:pPr>
            <a:r>
              <a:rPr lang="en-US" sz="1100" dirty="0"/>
              <a:t>provides a platform from which doctors can deliver tailored interventions (feedback, alerts, recommendations) based on algorithms that continually optimize for personal information in real time.</a:t>
            </a:r>
          </a:p>
          <a:p>
            <a:pPr marL="0" lvl="0" indent="0">
              <a:lnSpc>
                <a:spcPct val="90000"/>
              </a:lnSpc>
              <a:spcBef>
                <a:spcPts val="600"/>
              </a:spcBef>
              <a:spcAft>
                <a:spcPts val="600"/>
              </a:spcAft>
              <a:buNone/>
            </a:pPr>
            <a:r>
              <a:rPr lang="en-US" sz="1100" dirty="0"/>
              <a:t>It allows the patient and the doctor to make further decisions about the actions which must be taken to control the health risks.</a:t>
            </a:r>
          </a:p>
          <a:p>
            <a:pPr marL="172641" indent="-163116">
              <a:lnSpc>
                <a:spcPct val="90000"/>
              </a:lnSpc>
              <a:buClr>
                <a:schemeClr val="accent2"/>
              </a:buClr>
            </a:pPr>
            <a:endParaRPr lang="en-US" sz="1000" dirty="0"/>
          </a:p>
        </p:txBody>
      </p:sp>
      <p:pic>
        <p:nvPicPr>
          <p:cNvPr id="7" name="Content Placeholder 5">
            <a:extLst>
              <a:ext uri="{FF2B5EF4-FFF2-40B4-BE49-F238E27FC236}">
                <a16:creationId xmlns:a16="http://schemas.microsoft.com/office/drawing/2014/main" id="{9DC49C8E-1D72-4691-956A-F99D75D0573C}"/>
              </a:ext>
            </a:extLst>
          </p:cNvPr>
          <p:cNvPicPr>
            <a:picLocks noChangeAspect="1"/>
          </p:cNvPicPr>
          <p:nvPr/>
        </p:nvPicPr>
        <p:blipFill rotWithShape="1">
          <a:blip r:embed="rId2">
            <a:extLst>
              <a:ext uri="{28A0092B-C50C-407E-A947-70E740481C1C}">
                <a14:useLocalDpi xmlns:a14="http://schemas.microsoft.com/office/drawing/2010/main" val="0"/>
              </a:ext>
            </a:extLst>
          </a:blip>
          <a:srcRect t="1716" r="5" b="5"/>
          <a:stretch/>
        </p:blipFill>
        <p:spPr>
          <a:xfrm>
            <a:off x="5648743" y="1180066"/>
            <a:ext cx="2872960" cy="2934038"/>
          </a:xfrm>
          <a:prstGeom prst="rect">
            <a:avLst/>
          </a:prstGeom>
          <a:effectLst/>
        </p:spPr>
      </p:pic>
    </p:spTree>
    <p:extLst>
      <p:ext uri="{BB962C8B-B14F-4D97-AF65-F5344CB8AC3E}">
        <p14:creationId xmlns:p14="http://schemas.microsoft.com/office/powerpoint/2010/main" val="263661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B217-BC84-4420-8BC1-5AD1926DA6BD}"/>
              </a:ext>
            </a:extLst>
          </p:cNvPr>
          <p:cNvSpPr>
            <a:spLocks noGrp="1"/>
          </p:cNvSpPr>
          <p:nvPr>
            <p:ph type="title"/>
          </p:nvPr>
        </p:nvSpPr>
        <p:spPr/>
        <p:txBody>
          <a:bodyPr/>
          <a:lstStyle/>
          <a:p>
            <a:r>
              <a:rPr lang="en-US" dirty="0"/>
              <a:t>Value of dHealth system</a:t>
            </a:r>
          </a:p>
        </p:txBody>
      </p:sp>
      <p:sp>
        <p:nvSpPr>
          <p:cNvPr id="3" name="Content Placeholder 2">
            <a:extLst>
              <a:ext uri="{FF2B5EF4-FFF2-40B4-BE49-F238E27FC236}">
                <a16:creationId xmlns:a16="http://schemas.microsoft.com/office/drawing/2014/main" id="{AB8DD7F8-F1F8-4717-9B65-7200F839D557}"/>
              </a:ext>
            </a:extLst>
          </p:cNvPr>
          <p:cNvSpPr>
            <a:spLocks noGrp="1"/>
          </p:cNvSpPr>
          <p:nvPr>
            <p:ph idx="1"/>
          </p:nvPr>
        </p:nvSpPr>
        <p:spPr>
          <a:xfrm>
            <a:off x="457200" y="980925"/>
            <a:ext cx="3876710" cy="3607049"/>
          </a:xfrm>
        </p:spPr>
        <p:txBody>
          <a:bodyPr>
            <a:normAutofit/>
          </a:bodyPr>
          <a:lstStyle/>
          <a:p>
            <a:pPr marL="201216" indent="-191691">
              <a:buClr>
                <a:srgbClr val="00B0F0"/>
              </a:buClr>
            </a:pPr>
            <a:r>
              <a:rPr lang="en-US" sz="1200" dirty="0"/>
              <a:t>The </a:t>
            </a:r>
            <a:r>
              <a:rPr lang="en-US" sz="1200" dirty="0" err="1"/>
              <a:t>dHealth</a:t>
            </a:r>
            <a:r>
              <a:rPr lang="en-US" sz="1200" dirty="0"/>
              <a:t> enables “P4” — predictive, </a:t>
            </a:r>
            <a:r>
              <a:rPr lang="en-US" sz="1200" dirty="0" err="1"/>
              <a:t>personalised</a:t>
            </a:r>
            <a:r>
              <a:rPr lang="en-US" sz="1200" dirty="0"/>
              <a:t>, preventive and participatory medicine. </a:t>
            </a:r>
          </a:p>
          <a:p>
            <a:pPr marL="9525" indent="0">
              <a:buClr>
                <a:srgbClr val="00B0F0"/>
              </a:buClr>
              <a:buNone/>
            </a:pPr>
            <a:endParaRPr lang="en-US" sz="1200" dirty="0"/>
          </a:p>
          <a:p>
            <a:pPr marL="201216" indent="-191691">
              <a:buClr>
                <a:srgbClr val="00B0F0"/>
              </a:buClr>
            </a:pPr>
            <a:r>
              <a:rPr lang="en-US" sz="1200" dirty="0"/>
              <a:t>Improve patients’ health literacy and the ability to understand health and medical information to make decisions to maintain or improve their health.</a:t>
            </a:r>
          </a:p>
          <a:p>
            <a:pPr marL="9525" indent="0">
              <a:buClr>
                <a:srgbClr val="00B0F0"/>
              </a:buClr>
              <a:buNone/>
            </a:pPr>
            <a:endParaRPr lang="en-US" sz="1200" dirty="0"/>
          </a:p>
          <a:p>
            <a:pPr marL="201216" indent="-191691">
              <a:buClr>
                <a:srgbClr val="00B0F0"/>
              </a:buClr>
            </a:pPr>
            <a:r>
              <a:rPr lang="en-US" sz="1200" dirty="0"/>
              <a:t>Data assessments and predictions  helps to:</a:t>
            </a:r>
          </a:p>
          <a:p>
            <a:pPr marL="601266" lvl="1" indent="-191691">
              <a:buClr>
                <a:srgbClr val="00B0F0"/>
              </a:buClr>
            </a:pPr>
            <a:r>
              <a:rPr lang="en-US" sz="1000" dirty="0"/>
              <a:t>reduce the time needed to make an accurate diagnosis </a:t>
            </a:r>
          </a:p>
          <a:p>
            <a:pPr marL="601266" lvl="1" indent="-191691">
              <a:buClr>
                <a:srgbClr val="00B0F0"/>
              </a:buClr>
            </a:pPr>
            <a:r>
              <a:rPr lang="en-US" sz="1000" dirty="0"/>
              <a:t>improves patient outcomes</a:t>
            </a:r>
          </a:p>
          <a:p>
            <a:pPr marL="601266" lvl="1" indent="-191691">
              <a:buClr>
                <a:srgbClr val="00B0F0"/>
              </a:buClr>
            </a:pPr>
            <a:r>
              <a:rPr lang="en-US" sz="1000" dirty="0"/>
              <a:t>frees the time of the doctor </a:t>
            </a:r>
          </a:p>
          <a:p>
            <a:pPr marL="601266" lvl="1" indent="-191691">
              <a:buClr>
                <a:srgbClr val="00B0F0"/>
              </a:buClr>
            </a:pPr>
            <a:r>
              <a:rPr lang="en-US" sz="1000" dirty="0"/>
              <a:t>decreased cost of care.</a:t>
            </a:r>
          </a:p>
          <a:p>
            <a:pPr marL="201216" lvl="0" indent="-191691">
              <a:buClr>
                <a:srgbClr val="00B0F0"/>
              </a:buClr>
            </a:pPr>
            <a:endParaRPr lang="en-US" sz="1200" dirty="0"/>
          </a:p>
          <a:p>
            <a:pPr marL="201216" lvl="0" indent="-191691">
              <a:buClr>
                <a:srgbClr val="00B0F0"/>
              </a:buClr>
            </a:pPr>
            <a:endParaRPr lang="en-US" sz="1200" dirty="0"/>
          </a:p>
        </p:txBody>
      </p:sp>
      <p:sp>
        <p:nvSpPr>
          <p:cNvPr id="5" name="Content Placeholder 2">
            <a:extLst>
              <a:ext uri="{FF2B5EF4-FFF2-40B4-BE49-F238E27FC236}">
                <a16:creationId xmlns:a16="http://schemas.microsoft.com/office/drawing/2014/main" id="{D98BBF90-E8BA-4A50-A616-FB7CCA343AEC}"/>
              </a:ext>
            </a:extLst>
          </p:cNvPr>
          <p:cNvSpPr txBox="1">
            <a:spLocks/>
          </p:cNvSpPr>
          <p:nvPr/>
        </p:nvSpPr>
        <p:spPr>
          <a:xfrm>
            <a:off x="4333910" y="980925"/>
            <a:ext cx="4051477" cy="34809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aleway" pitchFamily="34" charset="-7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aleway" pitchFamily="34" charset="-7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aleway" pitchFamily="34" charset="-7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1216" indent="-191691">
              <a:buClr>
                <a:srgbClr val="00B0F0"/>
              </a:buClr>
            </a:pPr>
            <a:r>
              <a:rPr lang="en-US" sz="1200" dirty="0"/>
              <a:t>The </a:t>
            </a:r>
            <a:r>
              <a:rPr lang="en-US" sz="1200" dirty="0" err="1"/>
              <a:t>dHealth</a:t>
            </a:r>
            <a:r>
              <a:rPr lang="en-US" sz="1200" dirty="0"/>
              <a:t> acts as personal health assistants by warning patients on future health risks and will guide patients to mitigate and prevent them.</a:t>
            </a:r>
          </a:p>
          <a:p>
            <a:pPr marL="201216" indent="-191691">
              <a:buClr>
                <a:srgbClr val="00B0F0"/>
              </a:buClr>
            </a:pPr>
            <a:endParaRPr lang="en-US" sz="1200" dirty="0"/>
          </a:p>
          <a:p>
            <a:pPr marL="201216" indent="-191691">
              <a:buClr>
                <a:srgbClr val="00B0F0"/>
              </a:buClr>
            </a:pPr>
            <a:r>
              <a:rPr lang="en-US" sz="1200" dirty="0"/>
              <a:t>The </a:t>
            </a:r>
            <a:r>
              <a:rPr lang="en-US" sz="1200" dirty="0" err="1"/>
              <a:t>dHealth</a:t>
            </a:r>
            <a:r>
              <a:rPr lang="en-US" sz="1200" dirty="0"/>
              <a:t> support health anytime, anywhere by allowing patient to have access to communication platform with doctors. </a:t>
            </a:r>
          </a:p>
          <a:p>
            <a:pPr marL="201216" indent="-191691">
              <a:buClr>
                <a:srgbClr val="00B0F0"/>
              </a:buClr>
            </a:pPr>
            <a:endParaRPr lang="en-US" sz="1200" dirty="0"/>
          </a:p>
        </p:txBody>
      </p:sp>
      <p:pic>
        <p:nvPicPr>
          <p:cNvPr id="6" name="Picture 5">
            <a:extLst>
              <a:ext uri="{FF2B5EF4-FFF2-40B4-BE49-F238E27FC236}">
                <a16:creationId xmlns:a16="http://schemas.microsoft.com/office/drawing/2014/main" id="{DAF162F7-FB9A-4D5E-A4A2-DEB4125B5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574" y="2784449"/>
            <a:ext cx="2502149" cy="1178457"/>
          </a:xfrm>
          <a:prstGeom prst="rect">
            <a:avLst/>
          </a:prstGeom>
        </p:spPr>
      </p:pic>
    </p:spTree>
    <p:extLst>
      <p:ext uri="{BB962C8B-B14F-4D97-AF65-F5344CB8AC3E}">
        <p14:creationId xmlns:p14="http://schemas.microsoft.com/office/powerpoint/2010/main" val="64838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CA02-CB16-4E1C-8941-2FCA3542D118}"/>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E31E6E10-0316-4559-893C-11F76FEEDA54}"/>
              </a:ext>
            </a:extLst>
          </p:cNvPr>
          <p:cNvSpPr>
            <a:spLocks noGrp="1"/>
          </p:cNvSpPr>
          <p:nvPr>
            <p:ph idx="1"/>
          </p:nvPr>
        </p:nvSpPr>
        <p:spPr>
          <a:xfrm>
            <a:off x="457200" y="980926"/>
            <a:ext cx="8229600" cy="2914764"/>
          </a:xfrm>
        </p:spPr>
        <p:txBody>
          <a:bodyPr>
            <a:normAutofit fontScale="85000" lnSpcReduction="20000"/>
          </a:bodyPr>
          <a:lstStyle/>
          <a:p>
            <a:pPr marL="204788" indent="-204788">
              <a:buClr>
                <a:srgbClr val="00B0F0"/>
              </a:buClr>
            </a:pPr>
            <a:r>
              <a:rPr lang="en-US" sz="1600" dirty="0" err="1"/>
              <a:t>dHealth</a:t>
            </a:r>
            <a:r>
              <a:rPr lang="en-US" sz="1600" dirty="0"/>
              <a:t> solution delivers preventive and near real-time health analytics using sensor and traditional health data in close combination. </a:t>
            </a:r>
          </a:p>
          <a:p>
            <a:pPr marL="0" indent="0">
              <a:buClr>
                <a:srgbClr val="00B0F0"/>
              </a:buClr>
              <a:buNone/>
            </a:pPr>
            <a:endParaRPr lang="en-US" sz="1600" dirty="0"/>
          </a:p>
          <a:p>
            <a:pPr marL="204788" indent="-204788">
              <a:buClr>
                <a:srgbClr val="00B0F0"/>
              </a:buClr>
            </a:pPr>
            <a:r>
              <a:rPr lang="en-US" sz="1600" dirty="0" err="1"/>
              <a:t>dHealth</a:t>
            </a:r>
            <a:r>
              <a:rPr lang="en-US" sz="1600" dirty="0"/>
              <a:t> solution is extracting the meaning from bio-signal changes (</a:t>
            </a:r>
            <a:r>
              <a:rPr lang="en-US" sz="1600" i="1" dirty="0"/>
              <a:t>health deltas</a:t>
            </a:r>
            <a:r>
              <a:rPr lang="en-US" sz="1600" dirty="0"/>
              <a:t>) and providing daily monitoring of health status.</a:t>
            </a:r>
          </a:p>
          <a:p>
            <a:pPr marL="204788" indent="-204788">
              <a:buClr>
                <a:srgbClr val="00B0F0"/>
              </a:buClr>
            </a:pPr>
            <a:endParaRPr lang="en-US" sz="1600" dirty="0"/>
          </a:p>
          <a:p>
            <a:pPr marL="204788" indent="-204788">
              <a:buClr>
                <a:srgbClr val="00B0F0"/>
              </a:buClr>
            </a:pPr>
            <a:r>
              <a:rPr lang="en-US" sz="1600" dirty="0"/>
              <a:t>The </a:t>
            </a:r>
            <a:r>
              <a:rPr lang="en-US" sz="1600" dirty="0" err="1"/>
              <a:t>dHealth</a:t>
            </a:r>
            <a:r>
              <a:rPr lang="en-US" sz="1600" dirty="0"/>
              <a:t> solution implements machine learning for health risk evaluation to prevent diseases. </a:t>
            </a:r>
          </a:p>
          <a:p>
            <a:pPr marL="204788" indent="-204788">
              <a:buClr>
                <a:srgbClr val="00B0F0"/>
              </a:buClr>
            </a:pPr>
            <a:endParaRPr lang="en-US" sz="1600" dirty="0"/>
          </a:p>
          <a:p>
            <a:pPr marL="204788" indent="-204788">
              <a:buClr>
                <a:srgbClr val="00B0F0"/>
              </a:buClr>
            </a:pPr>
            <a:r>
              <a:rPr lang="en-US" sz="1600" dirty="0"/>
              <a:t>In case of any unexpected events, the system will early warn the patient and starts required real-time intervention and prevention. </a:t>
            </a:r>
          </a:p>
          <a:p>
            <a:pPr marL="204788" indent="-204788">
              <a:buClr>
                <a:srgbClr val="00B0F0"/>
              </a:buClr>
            </a:pPr>
            <a:endParaRPr lang="en-US" sz="1600" dirty="0"/>
          </a:p>
          <a:p>
            <a:pPr marL="204788" indent="-204788">
              <a:buClr>
                <a:srgbClr val="00B0F0"/>
              </a:buClr>
            </a:pPr>
            <a:r>
              <a:rPr lang="en-US" sz="1600" dirty="0" err="1"/>
              <a:t>dHealth</a:t>
            </a:r>
            <a:r>
              <a:rPr lang="en-US" sz="1600" dirty="0"/>
              <a:t> solution automatically adopts personal recommendations according to patient daily status and health score forecast. </a:t>
            </a:r>
          </a:p>
          <a:p>
            <a:pPr marL="0" indent="0">
              <a:buClr>
                <a:srgbClr val="00B0F0"/>
              </a:buClr>
              <a:buNone/>
            </a:pPr>
            <a:endParaRPr lang="en-US" sz="1600" dirty="0"/>
          </a:p>
        </p:txBody>
      </p:sp>
      <p:sp>
        <p:nvSpPr>
          <p:cNvPr id="4" name="Rectangle 3">
            <a:extLst>
              <a:ext uri="{FF2B5EF4-FFF2-40B4-BE49-F238E27FC236}">
                <a16:creationId xmlns:a16="http://schemas.microsoft.com/office/drawing/2014/main" id="{D697762F-BA24-42AF-B23E-C7F8CA2448CF}"/>
              </a:ext>
            </a:extLst>
          </p:cNvPr>
          <p:cNvSpPr/>
          <p:nvPr/>
        </p:nvSpPr>
        <p:spPr>
          <a:xfrm>
            <a:off x="3357401" y="4029077"/>
            <a:ext cx="5491575" cy="369332"/>
          </a:xfrm>
          <a:prstGeom prst="rect">
            <a:avLst/>
          </a:prstGeom>
        </p:spPr>
        <p:txBody>
          <a:bodyPr wrap="square">
            <a:spAutoFit/>
          </a:bodyPr>
          <a:lstStyle/>
          <a:p>
            <a:pPr marL="238125" indent="-238125">
              <a:buClr>
                <a:schemeClr val="accent2"/>
              </a:buClr>
            </a:pPr>
            <a:r>
              <a:rPr lang="en-US" b="1" i="1" dirty="0">
                <a:solidFill>
                  <a:srgbClr val="00B0F0"/>
                </a:solidFill>
              </a:rPr>
              <a:t>The future of medicine belongs to continuous medicine </a:t>
            </a:r>
          </a:p>
        </p:txBody>
      </p:sp>
    </p:spTree>
    <p:extLst>
      <p:ext uri="{BB962C8B-B14F-4D97-AF65-F5344CB8AC3E}">
        <p14:creationId xmlns:p14="http://schemas.microsoft.com/office/powerpoint/2010/main" val="94495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61161"/>
            <a:ext cx="1159752" cy="32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276" y="3259492"/>
            <a:ext cx="1324584" cy="132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198928"/>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11511"/>
            <a:ext cx="8229600" cy="792088"/>
          </a:xfrm>
        </p:spPr>
        <p:txBody>
          <a:bodyPr/>
          <a:lstStyle/>
          <a:p>
            <a:r>
              <a:rPr lang="en-US" dirty="0"/>
              <a:t>How it works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424" y="922421"/>
            <a:ext cx="2363280" cy="3055257"/>
          </a:xfrm>
          <a:prstGeom prst="rect">
            <a:avLst/>
          </a:prstGeom>
        </p:spPr>
      </p:pic>
      <p:sp>
        <p:nvSpPr>
          <p:cNvPr id="5" name="Content Placeholder 2"/>
          <p:cNvSpPr txBox="1">
            <a:spLocks/>
          </p:cNvSpPr>
          <p:nvPr/>
        </p:nvSpPr>
        <p:spPr>
          <a:xfrm>
            <a:off x="467544" y="1268957"/>
            <a:ext cx="4248472" cy="36070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aleway" pitchFamily="34" charset="-7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aleway" pitchFamily="34" charset="-7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aleway" pitchFamily="34" charset="-7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600" dirty="0"/>
              <a:t>The </a:t>
            </a:r>
            <a:r>
              <a:rPr lang="en-US" sz="1600" dirty="0" err="1"/>
              <a:t>dHealth</a:t>
            </a:r>
            <a:r>
              <a:rPr lang="en-US" sz="1600" dirty="0"/>
              <a:t> </a:t>
            </a:r>
            <a:r>
              <a:rPr lang="en-US" sz="1600" dirty="0" err="1"/>
              <a:t>soliution</a:t>
            </a:r>
            <a:r>
              <a:rPr lang="lt-LT" sz="1600" dirty="0"/>
              <a:t> </a:t>
            </a:r>
            <a:r>
              <a:rPr lang="en-US" sz="1600" dirty="0"/>
              <a:t>uses wearable devices offered by</a:t>
            </a:r>
            <a:r>
              <a:rPr lang="lt-LT" sz="1600" dirty="0"/>
              <a:t> </a:t>
            </a:r>
            <a:r>
              <a:rPr lang="en-US" sz="1600" dirty="0"/>
              <a:t>carefully selected manufacturers, and</a:t>
            </a:r>
            <a:r>
              <a:rPr lang="lt-LT" sz="1600" dirty="0"/>
              <a:t> </a:t>
            </a:r>
            <a:r>
              <a:rPr lang="en-US" sz="1600" dirty="0"/>
              <a:t>provides a detailed analysis of the</a:t>
            </a:r>
            <a:r>
              <a:rPr lang="lt-LT" sz="1600" dirty="0"/>
              <a:t> </a:t>
            </a:r>
            <a:r>
              <a:rPr lang="en-US" sz="1600" dirty="0"/>
              <a:t>health status using the data received</a:t>
            </a:r>
            <a:r>
              <a:rPr lang="lt-LT" sz="1600" dirty="0"/>
              <a:t> </a:t>
            </a:r>
            <a:r>
              <a:rPr lang="en-US" sz="1600" dirty="0"/>
              <a:t>from the devices.</a:t>
            </a:r>
          </a:p>
        </p:txBody>
      </p:sp>
      <p:pic>
        <p:nvPicPr>
          <p:cNvPr id="9" name="Picture 8">
            <a:extLst>
              <a:ext uri="{FF2B5EF4-FFF2-40B4-BE49-F238E27FC236}">
                <a16:creationId xmlns:a16="http://schemas.microsoft.com/office/drawing/2014/main" id="{453E288D-2759-415D-9587-DE84CED5B60B}"/>
              </a:ext>
            </a:extLst>
          </p:cNvPr>
          <p:cNvPicPr>
            <a:picLocks noChangeAspect="1"/>
          </p:cNvPicPr>
          <p:nvPr/>
        </p:nvPicPr>
        <p:blipFill rotWithShape="1">
          <a:blip r:embed="rId6"/>
          <a:srcRect t="34719" b="36050"/>
          <a:stretch/>
        </p:blipFill>
        <p:spPr>
          <a:xfrm>
            <a:off x="524881" y="4173717"/>
            <a:ext cx="1045077" cy="305489"/>
          </a:xfrm>
          <a:prstGeom prst="rect">
            <a:avLst/>
          </a:prstGeom>
        </p:spPr>
      </p:pic>
      <p:pic>
        <p:nvPicPr>
          <p:cNvPr id="10" name="Picture 9">
            <a:extLst>
              <a:ext uri="{FF2B5EF4-FFF2-40B4-BE49-F238E27FC236}">
                <a16:creationId xmlns:a16="http://schemas.microsoft.com/office/drawing/2014/main" id="{4553FE7D-511F-4A70-9A69-232749B1BB1A}"/>
              </a:ext>
            </a:extLst>
          </p:cNvPr>
          <p:cNvPicPr>
            <a:picLocks noChangeAspect="1"/>
          </p:cNvPicPr>
          <p:nvPr/>
        </p:nvPicPr>
        <p:blipFill>
          <a:blip r:embed="rId7"/>
          <a:stretch>
            <a:fillRect/>
          </a:stretch>
        </p:blipFill>
        <p:spPr>
          <a:xfrm>
            <a:off x="1774614" y="4085975"/>
            <a:ext cx="1280833" cy="498101"/>
          </a:xfrm>
          <a:prstGeom prst="rect">
            <a:avLst/>
          </a:prstGeom>
        </p:spPr>
      </p:pic>
    </p:spTree>
    <p:extLst>
      <p:ext uri="{BB962C8B-B14F-4D97-AF65-F5344CB8AC3E}">
        <p14:creationId xmlns:p14="http://schemas.microsoft.com/office/powerpoint/2010/main" val="405478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5253-3381-4576-8A08-4C261FF2275E}"/>
              </a:ext>
            </a:extLst>
          </p:cNvPr>
          <p:cNvSpPr>
            <a:spLocks noGrp="1"/>
          </p:cNvSpPr>
          <p:nvPr>
            <p:ph type="title"/>
          </p:nvPr>
        </p:nvSpPr>
        <p:spPr/>
        <p:txBody>
          <a:bodyPr/>
          <a:lstStyle/>
          <a:p>
            <a:r>
              <a:rPr lang="en-US" dirty="0"/>
              <a:t>“Doctor of Me”</a:t>
            </a:r>
          </a:p>
        </p:txBody>
      </p:sp>
      <p:sp>
        <p:nvSpPr>
          <p:cNvPr id="3" name="Content Placeholder 2">
            <a:extLst>
              <a:ext uri="{FF2B5EF4-FFF2-40B4-BE49-F238E27FC236}">
                <a16:creationId xmlns:a16="http://schemas.microsoft.com/office/drawing/2014/main" id="{7716A62A-7514-43F0-9B74-4E263E98DED2}"/>
              </a:ext>
            </a:extLst>
          </p:cNvPr>
          <p:cNvSpPr>
            <a:spLocks noGrp="1"/>
          </p:cNvSpPr>
          <p:nvPr>
            <p:ph idx="1"/>
          </p:nvPr>
        </p:nvSpPr>
        <p:spPr>
          <a:xfrm>
            <a:off x="457200" y="980926"/>
            <a:ext cx="8053330" cy="1539861"/>
          </a:xfrm>
        </p:spPr>
        <p:txBody>
          <a:bodyPr>
            <a:normAutofit/>
          </a:bodyPr>
          <a:lstStyle/>
          <a:p>
            <a:pPr marL="0" indent="0" algn="just">
              <a:buNone/>
            </a:pPr>
            <a:r>
              <a:rPr lang="en-US" sz="2000" dirty="0"/>
              <a:t>The dHealth solution complements traditional doctors with the power of deep and preventive analytics. “Dr. of Me” available everywhere and when I need it. Health assistant is watching over us in real time.</a:t>
            </a:r>
          </a:p>
          <a:p>
            <a:pPr marL="0" indent="0">
              <a:buNone/>
            </a:pPr>
            <a:endParaRPr lang="en-US" sz="2100" dirty="0"/>
          </a:p>
        </p:txBody>
      </p:sp>
      <p:sp>
        <p:nvSpPr>
          <p:cNvPr id="6" name="Rectangle 5">
            <a:extLst>
              <a:ext uri="{FF2B5EF4-FFF2-40B4-BE49-F238E27FC236}">
                <a16:creationId xmlns:a16="http://schemas.microsoft.com/office/drawing/2014/main" id="{79ECDA6F-5255-4184-A589-BFE623682FDA}"/>
              </a:ext>
            </a:extLst>
          </p:cNvPr>
          <p:cNvSpPr/>
          <p:nvPr/>
        </p:nvSpPr>
        <p:spPr>
          <a:xfrm>
            <a:off x="1659745" y="2571750"/>
            <a:ext cx="6203846" cy="1798921"/>
          </a:xfrm>
          <a:prstGeom prst="rect">
            <a:avLst/>
          </a:prstGeom>
        </p:spPr>
        <p:txBody>
          <a:bodyPr/>
          <a:lstStyle/>
          <a:p>
            <a:endParaRPr lang="en-US" sz="1350" dirty="0"/>
          </a:p>
        </p:txBody>
      </p:sp>
      <p:sp>
        <p:nvSpPr>
          <p:cNvPr id="7" name="Oval 6">
            <a:extLst>
              <a:ext uri="{FF2B5EF4-FFF2-40B4-BE49-F238E27FC236}">
                <a16:creationId xmlns:a16="http://schemas.microsoft.com/office/drawing/2014/main" id="{CFED0F56-F28E-4C6E-BABC-7F02535C6DF4}"/>
              </a:ext>
            </a:extLst>
          </p:cNvPr>
          <p:cNvSpPr/>
          <p:nvPr/>
        </p:nvSpPr>
        <p:spPr>
          <a:xfrm>
            <a:off x="1750446" y="2579511"/>
            <a:ext cx="1350000" cy="13500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endParaRPr lang="en-US" sz="1050" dirty="0">
              <a:latin typeface="Raleway" panose="020B0503030101060003" pitchFamily="34" charset="77"/>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B82C8EC4-D7CC-447B-9391-62F42D1FFC07}"/>
              </a:ext>
            </a:extLst>
          </p:cNvPr>
          <p:cNvSpPr/>
          <p:nvPr/>
        </p:nvSpPr>
        <p:spPr>
          <a:xfrm>
            <a:off x="3808726" y="2579511"/>
            <a:ext cx="1350000" cy="13500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6000"/>
              </a:lnSpc>
              <a:spcAft>
                <a:spcPts val="600"/>
              </a:spcAft>
            </a:pPr>
            <a:endParaRPr lang="en-US" sz="900" dirty="0">
              <a:latin typeface="Raleway" panose="020B0503030101060003" pitchFamily="34" charset="77"/>
              <a:ea typeface="Times New Roman" panose="02020603050405020304" pitchFamily="18" charset="0"/>
            </a:endParaRPr>
          </a:p>
        </p:txBody>
      </p:sp>
      <p:sp>
        <p:nvSpPr>
          <p:cNvPr id="9" name="Plus Sign 8">
            <a:extLst>
              <a:ext uri="{FF2B5EF4-FFF2-40B4-BE49-F238E27FC236}">
                <a16:creationId xmlns:a16="http://schemas.microsoft.com/office/drawing/2014/main" id="{2BA821AB-18FD-461E-A167-207F0F650062}"/>
              </a:ext>
            </a:extLst>
          </p:cNvPr>
          <p:cNvSpPr/>
          <p:nvPr/>
        </p:nvSpPr>
        <p:spPr>
          <a:xfrm>
            <a:off x="3168741" y="2996235"/>
            <a:ext cx="554262" cy="519168"/>
          </a:xfrm>
          <a:prstGeom prst="mathPlu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0" name="Equals 9">
            <a:extLst>
              <a:ext uri="{FF2B5EF4-FFF2-40B4-BE49-F238E27FC236}">
                <a16:creationId xmlns:a16="http://schemas.microsoft.com/office/drawing/2014/main" id="{E2991653-F7F8-4A1E-9EA7-E02F655D1A57}"/>
              </a:ext>
            </a:extLst>
          </p:cNvPr>
          <p:cNvSpPr/>
          <p:nvPr/>
        </p:nvSpPr>
        <p:spPr>
          <a:xfrm>
            <a:off x="5320394" y="2959241"/>
            <a:ext cx="554262" cy="556163"/>
          </a:xfrm>
          <a:prstGeom prst="mathEqual">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 name="Oval 10">
            <a:extLst>
              <a:ext uri="{FF2B5EF4-FFF2-40B4-BE49-F238E27FC236}">
                <a16:creationId xmlns:a16="http://schemas.microsoft.com/office/drawing/2014/main" id="{8B9CFD13-E5A4-4263-90F9-23CC7D9E97C3}"/>
              </a:ext>
            </a:extLst>
          </p:cNvPr>
          <p:cNvSpPr/>
          <p:nvPr/>
        </p:nvSpPr>
        <p:spPr>
          <a:xfrm>
            <a:off x="6044228" y="2579511"/>
            <a:ext cx="1350000" cy="13500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5000"/>
              </a:lnSpc>
              <a:spcAft>
                <a:spcPts val="600"/>
              </a:spcAft>
            </a:pPr>
            <a:endParaRPr lang="en-US" sz="1200" dirty="0">
              <a:latin typeface="Raleway" panose="020B0503030101060003" pitchFamily="34" charset="77"/>
              <a:ea typeface="Times New Roman" panose="02020603050405020304" pitchFamily="18" charset="0"/>
            </a:endParaRPr>
          </a:p>
        </p:txBody>
      </p:sp>
      <p:pic>
        <p:nvPicPr>
          <p:cNvPr id="12" name="Picture 11">
            <a:extLst>
              <a:ext uri="{FF2B5EF4-FFF2-40B4-BE49-F238E27FC236}">
                <a16:creationId xmlns:a16="http://schemas.microsoft.com/office/drawing/2014/main" id="{7CD9B034-2823-EC44-86D8-D6B414794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005" y="2836641"/>
            <a:ext cx="808427" cy="808427"/>
          </a:xfrm>
          <a:prstGeom prst="rect">
            <a:avLst/>
          </a:prstGeom>
        </p:spPr>
      </p:pic>
      <p:pic>
        <p:nvPicPr>
          <p:cNvPr id="13" name="Picture 12">
            <a:extLst>
              <a:ext uri="{FF2B5EF4-FFF2-40B4-BE49-F238E27FC236}">
                <a16:creationId xmlns:a16="http://schemas.microsoft.com/office/drawing/2014/main" id="{28892D31-5F03-C048-80DE-A25384F35F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271" y="2882028"/>
            <a:ext cx="738546" cy="738546"/>
          </a:xfrm>
          <a:prstGeom prst="rect">
            <a:avLst/>
          </a:prstGeom>
        </p:spPr>
      </p:pic>
      <p:pic>
        <p:nvPicPr>
          <p:cNvPr id="15" name="Picture 14">
            <a:extLst>
              <a:ext uri="{FF2B5EF4-FFF2-40B4-BE49-F238E27FC236}">
                <a16:creationId xmlns:a16="http://schemas.microsoft.com/office/drawing/2014/main" id="{D8C5D9D3-5E7B-A742-9F8C-0B3F7CF6F3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431" y="2803629"/>
            <a:ext cx="869439" cy="869439"/>
          </a:xfrm>
          <a:prstGeom prst="rect">
            <a:avLst/>
          </a:prstGeom>
        </p:spPr>
      </p:pic>
      <p:sp>
        <p:nvSpPr>
          <p:cNvPr id="16" name="TextBox 15">
            <a:extLst>
              <a:ext uri="{FF2B5EF4-FFF2-40B4-BE49-F238E27FC236}">
                <a16:creationId xmlns:a16="http://schemas.microsoft.com/office/drawing/2014/main" id="{645493C9-F5CB-AA4C-AD5C-624A8270ADD1}"/>
              </a:ext>
            </a:extLst>
          </p:cNvPr>
          <p:cNvSpPr txBox="1"/>
          <p:nvPr/>
        </p:nvSpPr>
        <p:spPr>
          <a:xfrm>
            <a:off x="1860226" y="3951266"/>
            <a:ext cx="1130438" cy="507831"/>
          </a:xfrm>
          <a:prstGeom prst="rect">
            <a:avLst/>
          </a:prstGeom>
          <a:noFill/>
          <a:ln>
            <a:noFill/>
          </a:ln>
        </p:spPr>
        <p:txBody>
          <a:bodyPr wrap="none" rtlCol="0">
            <a:spAutoFit/>
          </a:bodyPr>
          <a:lstStyle/>
          <a:p>
            <a:pPr algn="ctr"/>
            <a:r>
              <a:rPr lang="en-US" sz="1350" b="1" dirty="0">
                <a:latin typeface="Raleway" panose="020B0503030101060003" pitchFamily="34" charset="77"/>
                <a:ea typeface="Calibri" panose="020F0502020204030204" pitchFamily="34" charset="0"/>
                <a:cs typeface="Times New Roman" panose="02020603050405020304" pitchFamily="18" charset="0"/>
              </a:rPr>
              <a:t>Traditional </a:t>
            </a:r>
            <a:br>
              <a:rPr lang="en-US" sz="1350" b="1" dirty="0">
                <a:latin typeface="Raleway" panose="020B0503030101060003" pitchFamily="34" charset="77"/>
                <a:ea typeface="Calibri" panose="020F0502020204030204" pitchFamily="34" charset="0"/>
                <a:cs typeface="Times New Roman" panose="02020603050405020304" pitchFamily="18" charset="0"/>
              </a:rPr>
            </a:br>
            <a:r>
              <a:rPr lang="en-US" sz="1350" b="1" dirty="0">
                <a:latin typeface="Raleway" panose="020B0503030101060003" pitchFamily="34" charset="77"/>
                <a:ea typeface="Calibri" panose="020F0502020204030204" pitchFamily="34" charset="0"/>
                <a:cs typeface="Times New Roman" panose="02020603050405020304" pitchFamily="18" charset="0"/>
              </a:rPr>
              <a:t>doctors</a:t>
            </a:r>
            <a:endParaRPr lang="en-US" sz="1350" dirty="0">
              <a:latin typeface="Raleway" panose="020B0503030101060003" pitchFamily="34" charset="77"/>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945BE42-C043-B245-B8F9-81B7CE4725F3}"/>
              </a:ext>
            </a:extLst>
          </p:cNvPr>
          <p:cNvSpPr txBox="1"/>
          <p:nvPr/>
        </p:nvSpPr>
        <p:spPr>
          <a:xfrm>
            <a:off x="3441608" y="3951266"/>
            <a:ext cx="1996059" cy="507831"/>
          </a:xfrm>
          <a:prstGeom prst="rect">
            <a:avLst/>
          </a:prstGeom>
          <a:noFill/>
          <a:ln>
            <a:noFill/>
          </a:ln>
        </p:spPr>
        <p:txBody>
          <a:bodyPr wrap="none" rtlCol="0">
            <a:spAutoFit/>
          </a:bodyPr>
          <a:lstStyle/>
          <a:p>
            <a:pPr algn="ctr"/>
            <a:r>
              <a:rPr lang="en-US" sz="1350" b="1" dirty="0">
                <a:latin typeface="Raleway" panose="020B0503030101060003" pitchFamily="34" charset="77"/>
                <a:ea typeface="Times New Roman" panose="02020603050405020304" pitchFamily="18" charset="0"/>
              </a:rPr>
              <a:t>AI and ML - Deep and </a:t>
            </a:r>
          </a:p>
          <a:p>
            <a:pPr algn="ctr"/>
            <a:r>
              <a:rPr lang="en-US" sz="1350" b="1" dirty="0">
                <a:latin typeface="Raleway" panose="020B0503030101060003" pitchFamily="34" charset="77"/>
                <a:ea typeface="Times New Roman" panose="02020603050405020304" pitchFamily="18" charset="0"/>
              </a:rPr>
              <a:t>preventive analytics</a:t>
            </a:r>
            <a:endParaRPr lang="en-US" sz="1350" dirty="0">
              <a:latin typeface="Raleway" panose="020B0503030101060003" pitchFamily="34" charset="77"/>
              <a:ea typeface="Times New Roman" panose="02020603050405020304" pitchFamily="18" charset="0"/>
            </a:endParaRPr>
          </a:p>
        </p:txBody>
      </p:sp>
      <p:sp>
        <p:nvSpPr>
          <p:cNvPr id="18" name="TextBox 17">
            <a:extLst>
              <a:ext uri="{FF2B5EF4-FFF2-40B4-BE49-F238E27FC236}">
                <a16:creationId xmlns:a16="http://schemas.microsoft.com/office/drawing/2014/main" id="{6E79DA4B-9341-674A-8839-9F9ED6D3F02D}"/>
              </a:ext>
            </a:extLst>
          </p:cNvPr>
          <p:cNvSpPr txBox="1"/>
          <p:nvPr/>
        </p:nvSpPr>
        <p:spPr>
          <a:xfrm>
            <a:off x="5940008" y="3999548"/>
            <a:ext cx="1558440" cy="411266"/>
          </a:xfrm>
          <a:prstGeom prst="rect">
            <a:avLst/>
          </a:prstGeom>
          <a:noFill/>
          <a:ln>
            <a:noFill/>
          </a:ln>
        </p:spPr>
        <p:txBody>
          <a:bodyPr wrap="none" rtlCol="0">
            <a:spAutoFit/>
          </a:bodyPr>
          <a:lstStyle/>
          <a:p>
            <a:pPr algn="ctr">
              <a:lnSpc>
                <a:spcPct val="105000"/>
              </a:lnSpc>
              <a:spcAft>
                <a:spcPts val="600"/>
              </a:spcAft>
            </a:pPr>
            <a:r>
              <a:rPr lang="en-US" sz="2100" b="1" dirty="0">
                <a:latin typeface="Raleway" panose="020B0503030101060003" pitchFamily="34" charset="77"/>
                <a:ea typeface="Times New Roman" panose="02020603050405020304" pitchFamily="18" charset="0"/>
              </a:rPr>
              <a:t>“Dr. of Me”</a:t>
            </a:r>
            <a:endParaRPr lang="en-US" sz="2100" dirty="0">
              <a:latin typeface="Raleway" panose="020B0503030101060003" pitchFamily="34" charset="77"/>
              <a:ea typeface="Times New Roman" panose="02020603050405020304" pitchFamily="18" charset="0"/>
            </a:endParaRPr>
          </a:p>
        </p:txBody>
      </p:sp>
    </p:spTree>
    <p:extLst>
      <p:ext uri="{BB962C8B-B14F-4D97-AF65-F5344CB8AC3E}">
        <p14:creationId xmlns:p14="http://schemas.microsoft.com/office/powerpoint/2010/main" val="30514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3569-5C3B-4632-A9B3-A49F9E3E8B6A}"/>
              </a:ext>
            </a:extLst>
          </p:cNvPr>
          <p:cNvSpPr>
            <a:spLocks noGrp="1"/>
          </p:cNvSpPr>
          <p:nvPr>
            <p:ph type="title"/>
          </p:nvPr>
        </p:nvSpPr>
        <p:spPr>
          <a:xfrm>
            <a:off x="628650" y="273844"/>
            <a:ext cx="7886700" cy="411956"/>
          </a:xfrm>
        </p:spPr>
        <p:txBody>
          <a:bodyPr>
            <a:normAutofit fontScale="90000"/>
          </a:bodyPr>
          <a:lstStyle/>
          <a:p>
            <a:r>
              <a:rPr lang="en-US" sz="2700" dirty="0"/>
              <a:t>Why dHealth is better than traditional health providers?</a:t>
            </a:r>
          </a:p>
        </p:txBody>
      </p:sp>
      <p:grpSp>
        <p:nvGrpSpPr>
          <p:cNvPr id="10" name="Group 9">
            <a:extLst>
              <a:ext uri="{FF2B5EF4-FFF2-40B4-BE49-F238E27FC236}">
                <a16:creationId xmlns:a16="http://schemas.microsoft.com/office/drawing/2014/main" id="{48E3D543-8BA2-432F-929D-7D344D98A0DF}"/>
              </a:ext>
            </a:extLst>
          </p:cNvPr>
          <p:cNvGrpSpPr/>
          <p:nvPr/>
        </p:nvGrpSpPr>
        <p:grpSpPr>
          <a:xfrm>
            <a:off x="729826" y="1245859"/>
            <a:ext cx="7684347" cy="2794436"/>
            <a:chOff x="2034599" y="1167965"/>
            <a:chExt cx="5042075" cy="2602790"/>
          </a:xfrm>
        </p:grpSpPr>
        <p:sp>
          <p:nvSpPr>
            <p:cNvPr id="7" name="Rectangle 6">
              <a:extLst>
                <a:ext uri="{FF2B5EF4-FFF2-40B4-BE49-F238E27FC236}">
                  <a16:creationId xmlns:a16="http://schemas.microsoft.com/office/drawing/2014/main" id="{0093389D-ACB5-A248-8BB4-63E490CA04D9}"/>
                </a:ext>
              </a:extLst>
            </p:cNvPr>
            <p:cNvSpPr/>
            <p:nvPr/>
          </p:nvSpPr>
          <p:spPr>
            <a:xfrm>
              <a:off x="2034599" y="1551893"/>
              <a:ext cx="962695" cy="221886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4541" indent="-125016">
                <a:buFont typeface="Symbol" panose="05050102010706020507" pitchFamily="18" charset="2"/>
                <a:buChar char=""/>
              </a:pPr>
              <a:r>
                <a:rPr lang="en-US" sz="1100" dirty="0">
                  <a:solidFill>
                    <a:schemeClr val="bg1"/>
                  </a:solidFill>
                  <a:latin typeface="Raleway" pitchFamily="34" charset="-70"/>
                </a:rPr>
                <a:t>promoting healthy lifestyle</a:t>
              </a:r>
            </a:p>
            <a:p>
              <a:pPr marL="134541" indent="-125016">
                <a:buFont typeface="Symbol" panose="05050102010706020507" pitchFamily="18" charset="2"/>
                <a:buChar char=""/>
              </a:pPr>
              <a:r>
                <a:rPr lang="en-US" sz="1100" dirty="0">
                  <a:solidFill>
                    <a:schemeClr val="bg1"/>
                  </a:solidFill>
                  <a:latin typeface="Raleway" pitchFamily="34" charset="-70"/>
                </a:rPr>
                <a:t>early detection </a:t>
              </a:r>
            </a:p>
            <a:p>
              <a:pPr marL="134541" indent="-125016">
                <a:buFont typeface="Symbol" panose="05050102010706020507" pitchFamily="18" charset="2"/>
                <a:buChar char=""/>
              </a:pPr>
              <a:r>
                <a:rPr lang="en-US" sz="1100" dirty="0">
                  <a:solidFill>
                    <a:schemeClr val="bg1"/>
                  </a:solidFill>
                  <a:latin typeface="Raleway" pitchFamily="34" charset="-70"/>
                </a:rPr>
                <a:t>preventive measures</a:t>
              </a:r>
            </a:p>
            <a:p>
              <a:pPr marL="134541" indent="-125016" algn="ctr"/>
              <a:endParaRPr lang="en-US" sz="1050" dirty="0">
                <a:solidFill>
                  <a:schemeClr val="bg1"/>
                </a:solidFill>
              </a:endParaRPr>
            </a:p>
          </p:txBody>
        </p:sp>
        <p:sp>
          <p:nvSpPr>
            <p:cNvPr id="8" name="Rectangle 7">
              <a:extLst>
                <a:ext uri="{FF2B5EF4-FFF2-40B4-BE49-F238E27FC236}">
                  <a16:creationId xmlns:a16="http://schemas.microsoft.com/office/drawing/2014/main" id="{A6B78A73-C5DE-7947-8296-26247C43A037}"/>
                </a:ext>
              </a:extLst>
            </p:cNvPr>
            <p:cNvSpPr/>
            <p:nvPr/>
          </p:nvSpPr>
          <p:spPr>
            <a:xfrm>
              <a:off x="2034599" y="1173147"/>
              <a:ext cx="962695" cy="3307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Preventive</a:t>
              </a:r>
            </a:p>
          </p:txBody>
        </p:sp>
        <p:sp>
          <p:nvSpPr>
            <p:cNvPr id="11" name="Rectangle 10">
              <a:extLst>
                <a:ext uri="{FF2B5EF4-FFF2-40B4-BE49-F238E27FC236}">
                  <a16:creationId xmlns:a16="http://schemas.microsoft.com/office/drawing/2014/main" id="{76F5F051-F575-EB46-8D88-C59FD623088B}"/>
                </a:ext>
              </a:extLst>
            </p:cNvPr>
            <p:cNvSpPr/>
            <p:nvPr/>
          </p:nvSpPr>
          <p:spPr>
            <a:xfrm>
              <a:off x="3056859" y="1550165"/>
              <a:ext cx="962695" cy="221886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4541" indent="-125016">
                <a:buFont typeface="Symbol" panose="05050102010706020507" pitchFamily="18" charset="2"/>
                <a:buChar char=""/>
              </a:pPr>
              <a:r>
                <a:rPr lang="en-US" sz="1100" dirty="0">
                  <a:solidFill>
                    <a:schemeClr val="bg1"/>
                  </a:solidFill>
                  <a:latin typeface="Raleway" pitchFamily="34" charset="-70"/>
                </a:rPr>
                <a:t>symptom detection &amp; correlation</a:t>
              </a:r>
            </a:p>
            <a:p>
              <a:pPr marL="134541" indent="-125016">
                <a:buFont typeface="Symbol" panose="05050102010706020507" pitchFamily="18" charset="2"/>
                <a:buChar char=""/>
              </a:pPr>
              <a:r>
                <a:rPr lang="en-US" sz="1100" dirty="0">
                  <a:solidFill>
                    <a:schemeClr val="bg1"/>
                  </a:solidFill>
                  <a:latin typeface="Raleway" pitchFamily="34" charset="-70"/>
                </a:rPr>
                <a:t>prediction of illness</a:t>
              </a:r>
            </a:p>
          </p:txBody>
        </p:sp>
        <p:sp>
          <p:nvSpPr>
            <p:cNvPr id="12" name="Rectangle 11">
              <a:extLst>
                <a:ext uri="{FF2B5EF4-FFF2-40B4-BE49-F238E27FC236}">
                  <a16:creationId xmlns:a16="http://schemas.microsoft.com/office/drawing/2014/main" id="{2113D3AB-58F4-7041-93E7-FDA82457608E}"/>
                </a:ext>
              </a:extLst>
            </p:cNvPr>
            <p:cNvSpPr/>
            <p:nvPr/>
          </p:nvSpPr>
          <p:spPr>
            <a:xfrm>
              <a:off x="3056859" y="1171420"/>
              <a:ext cx="962695" cy="3307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Diagnostics</a:t>
              </a:r>
            </a:p>
          </p:txBody>
        </p:sp>
        <p:sp>
          <p:nvSpPr>
            <p:cNvPr id="13" name="Rectangle 12">
              <a:extLst>
                <a:ext uri="{FF2B5EF4-FFF2-40B4-BE49-F238E27FC236}">
                  <a16:creationId xmlns:a16="http://schemas.microsoft.com/office/drawing/2014/main" id="{855B6AD9-F5E6-0A44-A3DE-387911E1F8FC}"/>
                </a:ext>
              </a:extLst>
            </p:cNvPr>
            <p:cNvSpPr/>
            <p:nvPr/>
          </p:nvSpPr>
          <p:spPr>
            <a:xfrm>
              <a:off x="4079119" y="1548438"/>
              <a:ext cx="962695" cy="221886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4541" indent="-125016">
                <a:buFont typeface="Symbol" panose="05050102010706020507" pitchFamily="18" charset="2"/>
                <a:buChar char=""/>
              </a:pPr>
              <a:r>
                <a:rPr lang="en-US" sz="1100" dirty="0">
                  <a:solidFill>
                    <a:schemeClr val="bg1"/>
                  </a:solidFill>
                  <a:latin typeface="Raleway" pitchFamily="34" charset="-70"/>
                </a:rPr>
                <a:t>continuous monitoring</a:t>
              </a:r>
            </a:p>
            <a:p>
              <a:pPr marL="134541" indent="-125016">
                <a:buFont typeface="Symbol" panose="05050102010706020507" pitchFamily="18" charset="2"/>
                <a:buChar char=""/>
              </a:pPr>
              <a:r>
                <a:rPr lang="en-US" sz="1100" dirty="0">
                  <a:solidFill>
                    <a:schemeClr val="bg1"/>
                  </a:solidFill>
                  <a:latin typeface="Raleway" pitchFamily="34" charset="-70"/>
                </a:rPr>
                <a:t>context-aware treatment</a:t>
              </a:r>
            </a:p>
          </p:txBody>
        </p:sp>
        <p:sp>
          <p:nvSpPr>
            <p:cNvPr id="14" name="Rectangle 13">
              <a:extLst>
                <a:ext uri="{FF2B5EF4-FFF2-40B4-BE49-F238E27FC236}">
                  <a16:creationId xmlns:a16="http://schemas.microsoft.com/office/drawing/2014/main" id="{CB2BAF5B-B157-0E46-A3DC-9944B00BEE55}"/>
                </a:ext>
              </a:extLst>
            </p:cNvPr>
            <p:cNvSpPr/>
            <p:nvPr/>
          </p:nvSpPr>
          <p:spPr>
            <a:xfrm>
              <a:off x="4079119" y="1169692"/>
              <a:ext cx="962695" cy="3307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Treatment</a:t>
              </a:r>
            </a:p>
          </p:txBody>
        </p:sp>
        <p:sp>
          <p:nvSpPr>
            <p:cNvPr id="15" name="Rectangle 14">
              <a:extLst>
                <a:ext uri="{FF2B5EF4-FFF2-40B4-BE49-F238E27FC236}">
                  <a16:creationId xmlns:a16="http://schemas.microsoft.com/office/drawing/2014/main" id="{40E98D56-5D40-1640-B0BC-C764B3D72252}"/>
                </a:ext>
              </a:extLst>
            </p:cNvPr>
            <p:cNvSpPr/>
            <p:nvPr/>
          </p:nvSpPr>
          <p:spPr>
            <a:xfrm>
              <a:off x="5101379" y="1546711"/>
              <a:ext cx="962695" cy="221886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4541" indent="-125016">
                <a:buFont typeface="Symbol" panose="05050102010706020507" pitchFamily="18" charset="2"/>
                <a:buChar char=""/>
              </a:pPr>
              <a:r>
                <a:rPr lang="en-US" sz="1100" dirty="0">
                  <a:solidFill>
                    <a:schemeClr val="bg1"/>
                  </a:solidFill>
                  <a:latin typeface="Raleway" pitchFamily="34" charset="-70"/>
                </a:rPr>
                <a:t>proactive monitoring </a:t>
              </a:r>
            </a:p>
            <a:p>
              <a:pPr marL="134541" indent="-125016">
                <a:buFont typeface="Symbol" panose="05050102010706020507" pitchFamily="18" charset="2"/>
                <a:buChar char=""/>
              </a:pPr>
              <a:r>
                <a:rPr lang="en-US" sz="1100" dirty="0">
                  <a:solidFill>
                    <a:schemeClr val="bg1"/>
                  </a:solidFill>
                  <a:latin typeface="Raleway" pitchFamily="34" charset="-70"/>
                </a:rPr>
                <a:t>early warning signs</a:t>
              </a:r>
            </a:p>
            <a:p>
              <a:pPr marL="134541" indent="-125016">
                <a:buFont typeface="Symbol" panose="05050102010706020507" pitchFamily="18" charset="2"/>
                <a:buChar char=""/>
              </a:pPr>
              <a:r>
                <a:rPr lang="en-US" sz="1100" dirty="0">
                  <a:solidFill>
                    <a:schemeClr val="bg1"/>
                  </a:solidFill>
                  <a:latin typeface="Raleway" pitchFamily="34" charset="-70"/>
                </a:rPr>
                <a:t>just-in-time treatment</a:t>
              </a:r>
            </a:p>
          </p:txBody>
        </p:sp>
        <p:sp>
          <p:nvSpPr>
            <p:cNvPr id="16" name="Rectangle 15">
              <a:extLst>
                <a:ext uri="{FF2B5EF4-FFF2-40B4-BE49-F238E27FC236}">
                  <a16:creationId xmlns:a16="http://schemas.microsoft.com/office/drawing/2014/main" id="{D6081261-37BD-3247-BE47-25DD62849159}"/>
                </a:ext>
              </a:extLst>
            </p:cNvPr>
            <p:cNvSpPr/>
            <p:nvPr/>
          </p:nvSpPr>
          <p:spPr>
            <a:xfrm>
              <a:off x="5101379" y="1167965"/>
              <a:ext cx="962695" cy="3307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50" dirty="0"/>
                <a:t>Rehabilitation</a:t>
              </a:r>
            </a:p>
          </p:txBody>
        </p:sp>
        <p:sp>
          <p:nvSpPr>
            <p:cNvPr id="17" name="Rectangle 16">
              <a:extLst>
                <a:ext uri="{FF2B5EF4-FFF2-40B4-BE49-F238E27FC236}">
                  <a16:creationId xmlns:a16="http://schemas.microsoft.com/office/drawing/2014/main" id="{FED20823-408D-3243-8827-5187366C5BC0}"/>
                </a:ext>
              </a:extLst>
            </p:cNvPr>
            <p:cNvSpPr/>
            <p:nvPr/>
          </p:nvSpPr>
          <p:spPr>
            <a:xfrm>
              <a:off x="6113979" y="1551893"/>
              <a:ext cx="962695" cy="2218862"/>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34541" indent="-125016">
                <a:buFont typeface="Symbol" panose="05050102010706020507" pitchFamily="18" charset="2"/>
                <a:buChar char=""/>
              </a:pPr>
              <a:r>
                <a:rPr lang="en-US" sz="1100" dirty="0">
                  <a:solidFill>
                    <a:schemeClr val="bg1"/>
                  </a:solidFill>
                  <a:latin typeface="Raleway" pitchFamily="34" charset="-70"/>
                </a:rPr>
                <a:t>early warning signs </a:t>
              </a:r>
            </a:p>
            <a:p>
              <a:pPr marL="134541" indent="-125016">
                <a:buFont typeface="Symbol" panose="05050102010706020507" pitchFamily="18" charset="2"/>
                <a:buChar char=""/>
              </a:pPr>
              <a:r>
                <a:rPr lang="en-US" sz="1100" dirty="0">
                  <a:solidFill>
                    <a:schemeClr val="bg1"/>
                  </a:solidFill>
                  <a:latin typeface="Raleway" pitchFamily="34" charset="-70"/>
                </a:rPr>
                <a:t>self-care (“empowerment”) </a:t>
              </a:r>
            </a:p>
            <a:p>
              <a:pPr marL="134541" indent="-125016">
                <a:buFont typeface="Symbol" panose="05050102010706020507" pitchFamily="18" charset="2"/>
                <a:buChar char=""/>
              </a:pPr>
              <a:r>
                <a:rPr lang="en-US" sz="1100" dirty="0">
                  <a:solidFill>
                    <a:schemeClr val="bg1"/>
                  </a:solidFill>
                  <a:latin typeface="Raleway" pitchFamily="34" charset="-70"/>
                </a:rPr>
                <a:t>treatment adherence</a:t>
              </a:r>
            </a:p>
          </p:txBody>
        </p:sp>
        <p:sp>
          <p:nvSpPr>
            <p:cNvPr id="18" name="Rectangle 17">
              <a:extLst>
                <a:ext uri="{FF2B5EF4-FFF2-40B4-BE49-F238E27FC236}">
                  <a16:creationId xmlns:a16="http://schemas.microsoft.com/office/drawing/2014/main" id="{E7D238FB-CD9C-0842-AF96-858D74BBEC60}"/>
                </a:ext>
              </a:extLst>
            </p:cNvPr>
            <p:cNvSpPr/>
            <p:nvPr/>
          </p:nvSpPr>
          <p:spPr>
            <a:xfrm>
              <a:off x="6113979" y="1173147"/>
              <a:ext cx="962695" cy="3307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15"/>
                </a:lnSpc>
              </a:pPr>
              <a:r>
                <a:rPr lang="en-US" sz="1350" dirty="0"/>
                <a:t>Disease Management </a:t>
              </a:r>
            </a:p>
          </p:txBody>
        </p:sp>
        <p:sp>
          <p:nvSpPr>
            <p:cNvPr id="5" name="TextBox 4">
              <a:extLst>
                <a:ext uri="{FF2B5EF4-FFF2-40B4-BE49-F238E27FC236}">
                  <a16:creationId xmlns:a16="http://schemas.microsoft.com/office/drawing/2014/main" id="{CF7BF8B8-209C-42E0-B8D4-7F366A25749C}"/>
                </a:ext>
              </a:extLst>
            </p:cNvPr>
            <p:cNvSpPr txBox="1"/>
            <p:nvPr/>
          </p:nvSpPr>
          <p:spPr>
            <a:xfrm>
              <a:off x="2039429" y="2960999"/>
              <a:ext cx="5037245" cy="300082"/>
            </a:xfrm>
            <a:prstGeom prst="rect">
              <a:avLst/>
            </a:prstGeom>
            <a:solidFill>
              <a:srgbClr val="00B0F0"/>
            </a:solidFill>
          </p:spPr>
          <p:txBody>
            <a:bodyPr wrap="square" rtlCol="0">
              <a:spAutoFit/>
            </a:bodyPr>
            <a:lstStyle/>
            <a:p>
              <a:pPr algn="ctr"/>
              <a:r>
                <a:rPr lang="en-US" sz="1350" b="1" dirty="0">
                  <a:solidFill>
                    <a:schemeClr val="bg1"/>
                  </a:solidFill>
                </a:rPr>
                <a:t>dHealth</a:t>
              </a:r>
            </a:p>
          </p:txBody>
        </p:sp>
        <p:sp>
          <p:nvSpPr>
            <p:cNvPr id="6" name="TextBox 5">
              <a:extLst>
                <a:ext uri="{FF2B5EF4-FFF2-40B4-BE49-F238E27FC236}">
                  <a16:creationId xmlns:a16="http://schemas.microsoft.com/office/drawing/2014/main" id="{BFC216DE-BC65-4C05-B0E8-B93CBF959519}"/>
                </a:ext>
              </a:extLst>
            </p:cNvPr>
            <p:cNvSpPr txBox="1"/>
            <p:nvPr/>
          </p:nvSpPr>
          <p:spPr>
            <a:xfrm>
              <a:off x="4079119" y="3329478"/>
              <a:ext cx="1984954" cy="300082"/>
            </a:xfrm>
            <a:prstGeom prst="rect">
              <a:avLst/>
            </a:prstGeom>
            <a:solidFill>
              <a:srgbClr val="002060"/>
            </a:solidFill>
          </p:spPr>
          <p:txBody>
            <a:bodyPr wrap="square" rtlCol="0">
              <a:spAutoFit/>
            </a:bodyPr>
            <a:lstStyle/>
            <a:p>
              <a:pPr algn="ctr"/>
              <a:r>
                <a:rPr lang="en-US" sz="1350" b="1" dirty="0">
                  <a:solidFill>
                    <a:schemeClr val="bg1"/>
                  </a:solidFill>
                </a:rPr>
                <a:t>Traditional systems</a:t>
              </a:r>
            </a:p>
          </p:txBody>
        </p:sp>
      </p:grpSp>
    </p:spTree>
    <p:extLst>
      <p:ext uri="{BB962C8B-B14F-4D97-AF65-F5344CB8AC3E}">
        <p14:creationId xmlns:p14="http://schemas.microsoft.com/office/powerpoint/2010/main" val="180958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25CB-5C2C-4E91-878D-046480C5CC51}"/>
              </a:ext>
            </a:extLst>
          </p:cNvPr>
          <p:cNvSpPr>
            <a:spLocks noGrp="1"/>
          </p:cNvSpPr>
          <p:nvPr>
            <p:ph type="title"/>
          </p:nvPr>
        </p:nvSpPr>
        <p:spPr/>
        <p:txBody>
          <a:bodyPr>
            <a:normAutofit fontScale="90000"/>
          </a:bodyPr>
          <a:lstStyle/>
          <a:p>
            <a:r>
              <a:rPr lang="en-US" dirty="0" err="1"/>
              <a:t>PLatform</a:t>
            </a:r>
            <a:r>
              <a:rPr lang="en-US" dirty="0"/>
              <a:t/>
            </a:r>
            <a:br>
              <a:rPr lang="en-US" dirty="0"/>
            </a:br>
            <a:endParaRPr lang="en-US" dirty="0"/>
          </a:p>
        </p:txBody>
      </p:sp>
      <p:sp>
        <p:nvSpPr>
          <p:cNvPr id="3" name="Text Placeholder 2">
            <a:extLst>
              <a:ext uri="{FF2B5EF4-FFF2-40B4-BE49-F238E27FC236}">
                <a16:creationId xmlns:a16="http://schemas.microsoft.com/office/drawing/2014/main" id="{58C4D9E5-0886-4B8A-AAFE-36C7EF4285C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556AB7A-72A9-45CE-B9DA-29C827BDBB1F}"/>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2164269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53D08-3FE9-4C54-ABEC-86432723A33A}"/>
              </a:ext>
            </a:extLst>
          </p:cNvPr>
          <p:cNvSpPr>
            <a:spLocks noGrp="1"/>
          </p:cNvSpPr>
          <p:nvPr>
            <p:ph type="title"/>
          </p:nvPr>
        </p:nvSpPr>
        <p:spPr/>
        <p:txBody>
          <a:bodyPr/>
          <a:lstStyle/>
          <a:p>
            <a:r>
              <a:rPr lang="en-US" b="0" dirty="0"/>
              <a:t>Main </a:t>
            </a:r>
            <a:r>
              <a:rPr lang="en-US" b="0" dirty="0" err="1"/>
              <a:t>dHealth</a:t>
            </a:r>
            <a:r>
              <a:rPr lang="en-US" b="0" dirty="0"/>
              <a:t> platform functions</a:t>
            </a:r>
            <a:endParaRPr lang="en-US" b="0" dirty="0">
              <a:latin typeface="Raleway Light" pitchFamily="34" charset="-70"/>
            </a:endParaRPr>
          </a:p>
        </p:txBody>
      </p:sp>
      <p:sp>
        <p:nvSpPr>
          <p:cNvPr id="3" name="Content Placeholder 2">
            <a:extLst>
              <a:ext uri="{FF2B5EF4-FFF2-40B4-BE49-F238E27FC236}">
                <a16:creationId xmlns:a16="http://schemas.microsoft.com/office/drawing/2014/main" id="{27002ACC-65F7-4C3D-8493-B083A8D0C144}"/>
              </a:ext>
            </a:extLst>
          </p:cNvPr>
          <p:cNvSpPr>
            <a:spLocks noGrp="1"/>
          </p:cNvSpPr>
          <p:nvPr>
            <p:ph sz="half" idx="1"/>
          </p:nvPr>
        </p:nvSpPr>
        <p:spPr>
          <a:xfrm>
            <a:off x="457200" y="900113"/>
            <a:ext cx="4038600" cy="3470181"/>
          </a:xfrm>
        </p:spPr>
        <p:txBody>
          <a:bodyPr>
            <a:normAutofit fontScale="70000" lnSpcReduction="20000"/>
          </a:bodyPr>
          <a:lstStyle/>
          <a:p>
            <a:pPr marL="0" indent="0">
              <a:lnSpc>
                <a:spcPct val="120000"/>
              </a:lnSpc>
              <a:buClr>
                <a:srgbClr val="00B0F0"/>
              </a:buClr>
              <a:buNone/>
            </a:pPr>
            <a:r>
              <a:rPr lang="en-US" sz="2600" b="1" dirty="0">
                <a:solidFill>
                  <a:srgbClr val="00B0F0"/>
                </a:solidFill>
              </a:rPr>
              <a:t>Monitoring</a:t>
            </a:r>
          </a:p>
          <a:p>
            <a:pPr marL="355997" lvl="1" indent="-342900">
              <a:lnSpc>
                <a:spcPct val="120000"/>
              </a:lnSpc>
              <a:buClr>
                <a:srgbClr val="00B0F0"/>
              </a:buClr>
              <a:buFont typeface="Arial" panose="020B0604020202020204" pitchFamily="34" charset="0"/>
              <a:buChar char="•"/>
            </a:pPr>
            <a:r>
              <a:rPr lang="en-US" sz="2000" dirty="0"/>
              <a:t>Self-assessment – daily warnings, weekly health report, cardio health dashboard</a:t>
            </a:r>
          </a:p>
          <a:p>
            <a:pPr marL="355997" lvl="1" indent="-342900">
              <a:lnSpc>
                <a:spcPct val="120000"/>
              </a:lnSpc>
              <a:buClr>
                <a:srgbClr val="00B0F0"/>
              </a:buClr>
              <a:buFont typeface="Arial" panose="020B0604020202020204" pitchFamily="34" charset="0"/>
              <a:buChar char="•"/>
            </a:pPr>
            <a:r>
              <a:rPr lang="en-US" sz="2000" dirty="0"/>
              <a:t>Health condition evaluation using monthly self-assessment questionnaires – social activity, stress</a:t>
            </a:r>
          </a:p>
          <a:p>
            <a:pPr marL="355997" lvl="1" indent="-342900">
              <a:lnSpc>
                <a:spcPct val="120000"/>
              </a:lnSpc>
              <a:buClr>
                <a:srgbClr val="00B0F0"/>
              </a:buClr>
              <a:buFont typeface="Arial" panose="020B0604020202020204" pitchFamily="34" charset="0"/>
              <a:buChar char="•"/>
            </a:pPr>
            <a:r>
              <a:rPr lang="en-US" sz="2000" dirty="0"/>
              <a:t>Sensor data – physical activity, HR, RHR, HRV, BP, Weight and body composition, sleep patterns; </a:t>
            </a:r>
          </a:p>
          <a:p>
            <a:pPr marL="355997" lvl="1" indent="-342900">
              <a:lnSpc>
                <a:spcPct val="120000"/>
              </a:lnSpc>
              <a:buClr>
                <a:srgbClr val="00B0F0"/>
              </a:buClr>
              <a:buFont typeface="Arial" panose="020B0604020202020204" pitchFamily="34" charset="0"/>
              <a:buChar char="•"/>
            </a:pPr>
            <a:r>
              <a:rPr lang="en-US" sz="2000" dirty="0"/>
              <a:t>Blood tests</a:t>
            </a:r>
          </a:p>
          <a:p>
            <a:pPr marL="355997" lvl="1" indent="-342900">
              <a:lnSpc>
                <a:spcPct val="120000"/>
              </a:lnSpc>
              <a:buClr>
                <a:srgbClr val="00B0F0"/>
              </a:buClr>
              <a:buFont typeface="Arial" panose="020B0604020202020204" pitchFamily="34" charset="0"/>
              <a:buChar char="•"/>
            </a:pPr>
            <a:r>
              <a:rPr lang="en-US" sz="2000" dirty="0"/>
              <a:t>Medicine in use</a:t>
            </a:r>
          </a:p>
          <a:p>
            <a:pPr marL="355997" lvl="1" indent="-342900">
              <a:lnSpc>
                <a:spcPct val="120000"/>
              </a:lnSpc>
              <a:buClr>
                <a:srgbClr val="00B0F0"/>
              </a:buClr>
              <a:buFont typeface="Arial" panose="020B0604020202020204" pitchFamily="34" charset="0"/>
              <a:buChar char="•"/>
            </a:pPr>
            <a:r>
              <a:rPr lang="en-US" sz="2000" dirty="0"/>
              <a:t>Self-entered medical conditions history</a:t>
            </a:r>
          </a:p>
          <a:p>
            <a:pPr>
              <a:lnSpc>
                <a:spcPct val="120000"/>
              </a:lnSpc>
            </a:pPr>
            <a:endParaRPr lang="en-US" dirty="0"/>
          </a:p>
        </p:txBody>
      </p:sp>
      <p:sp>
        <p:nvSpPr>
          <p:cNvPr id="5" name="Content Placeholder 4">
            <a:extLst>
              <a:ext uri="{FF2B5EF4-FFF2-40B4-BE49-F238E27FC236}">
                <a16:creationId xmlns:a16="http://schemas.microsoft.com/office/drawing/2014/main" id="{9DECAB60-9AD7-43F9-BFDE-7F1502FBB20C}"/>
              </a:ext>
            </a:extLst>
          </p:cNvPr>
          <p:cNvSpPr>
            <a:spLocks noGrp="1"/>
          </p:cNvSpPr>
          <p:nvPr>
            <p:ph sz="half" idx="2"/>
          </p:nvPr>
        </p:nvSpPr>
        <p:spPr>
          <a:xfrm>
            <a:off x="4620308" y="900113"/>
            <a:ext cx="4066492" cy="3470181"/>
          </a:xfrm>
        </p:spPr>
        <p:txBody>
          <a:bodyPr>
            <a:normAutofit fontScale="70000" lnSpcReduction="20000"/>
          </a:bodyPr>
          <a:lstStyle/>
          <a:p>
            <a:pPr marL="0" indent="0">
              <a:lnSpc>
                <a:spcPct val="120000"/>
              </a:lnSpc>
              <a:buClr>
                <a:srgbClr val="00B0F0"/>
              </a:buClr>
              <a:buFont typeface="Arial" pitchFamily="34" charset="0"/>
              <a:buNone/>
            </a:pPr>
            <a:r>
              <a:rPr lang="en-US" sz="2600" b="1" dirty="0">
                <a:solidFill>
                  <a:srgbClr val="00B0F0"/>
                </a:solidFill>
              </a:rPr>
              <a:t>Predicting</a:t>
            </a:r>
          </a:p>
          <a:p>
            <a:pPr marL="355997" lvl="1" indent="-342900">
              <a:lnSpc>
                <a:spcPct val="120000"/>
              </a:lnSpc>
              <a:buClr>
                <a:srgbClr val="00B0F0"/>
              </a:buClr>
              <a:buFont typeface="Arial" panose="020B0604020202020204" pitchFamily="34" charset="0"/>
              <a:buChar char="•"/>
            </a:pPr>
            <a:r>
              <a:rPr lang="en-US" sz="2000" dirty="0"/>
              <a:t>CVD risk</a:t>
            </a:r>
          </a:p>
          <a:p>
            <a:pPr marL="355997" lvl="1" indent="-342900">
              <a:lnSpc>
                <a:spcPct val="120000"/>
              </a:lnSpc>
              <a:buClr>
                <a:srgbClr val="00B0F0"/>
              </a:buClr>
              <a:buFont typeface="Arial" panose="020B0604020202020204" pitchFamily="34" charset="0"/>
              <a:buChar char="•"/>
            </a:pPr>
            <a:r>
              <a:rPr lang="en-US" sz="2000" dirty="0"/>
              <a:t>Adaptation to physical activity</a:t>
            </a:r>
          </a:p>
          <a:p>
            <a:pPr marL="355997" lvl="1" indent="-342900">
              <a:lnSpc>
                <a:spcPct val="120000"/>
              </a:lnSpc>
              <a:buClr>
                <a:srgbClr val="00B0F0"/>
              </a:buClr>
              <a:buFont typeface="Arial" panose="020B0604020202020204" pitchFamily="34" charset="0"/>
              <a:buChar char="•"/>
            </a:pPr>
            <a:r>
              <a:rPr lang="en-US" sz="2000" dirty="0"/>
              <a:t>Hypertension</a:t>
            </a:r>
          </a:p>
          <a:p>
            <a:pPr marL="355997" lvl="1" indent="-342900">
              <a:lnSpc>
                <a:spcPct val="120000"/>
              </a:lnSpc>
              <a:buClr>
                <a:srgbClr val="00B0F0"/>
              </a:buClr>
              <a:buFont typeface="Arial" panose="020B0604020202020204" pitchFamily="34" charset="0"/>
              <a:buChar char="•"/>
            </a:pPr>
            <a:r>
              <a:rPr lang="en-US" sz="2000" dirty="0"/>
              <a:t>Overweight and obesity</a:t>
            </a:r>
          </a:p>
          <a:p>
            <a:pPr lvl="1">
              <a:lnSpc>
                <a:spcPct val="120000"/>
              </a:lnSpc>
            </a:pPr>
            <a:endParaRPr lang="en-US" dirty="0"/>
          </a:p>
          <a:p>
            <a:pPr marL="0" indent="0">
              <a:lnSpc>
                <a:spcPct val="120000"/>
              </a:lnSpc>
              <a:buClr>
                <a:srgbClr val="00B0F0"/>
              </a:buClr>
              <a:buNone/>
            </a:pPr>
            <a:r>
              <a:rPr lang="en-US" sz="2600" b="1" dirty="0">
                <a:solidFill>
                  <a:srgbClr val="00B0F0"/>
                </a:solidFill>
              </a:rPr>
              <a:t>Recommendations</a:t>
            </a:r>
            <a:r>
              <a:rPr lang="en-US" sz="2700" b="1" dirty="0">
                <a:solidFill>
                  <a:srgbClr val="00B0F0"/>
                </a:solidFill>
              </a:rPr>
              <a:t> </a:t>
            </a:r>
          </a:p>
          <a:p>
            <a:pPr marL="355997" lvl="1" indent="-342900">
              <a:lnSpc>
                <a:spcPct val="120000"/>
              </a:lnSpc>
              <a:buClr>
                <a:srgbClr val="00B0F0"/>
              </a:buClr>
              <a:buFont typeface="Arial" panose="020B0604020202020204" pitchFamily="34" charset="0"/>
              <a:buChar char="•"/>
            </a:pPr>
            <a:r>
              <a:rPr lang="en-US" sz="2000" dirty="0"/>
              <a:t>Visualizations, medication, actions-to-take, triggers, early-warning-signs</a:t>
            </a:r>
          </a:p>
          <a:p>
            <a:pPr marL="355997" lvl="1" indent="-342900">
              <a:lnSpc>
                <a:spcPct val="120000"/>
              </a:lnSpc>
              <a:buClr>
                <a:srgbClr val="00B0F0"/>
              </a:buClr>
              <a:buFont typeface="Arial" panose="020B0604020202020204" pitchFamily="34" charset="0"/>
              <a:buChar char="•"/>
            </a:pPr>
            <a:r>
              <a:rPr lang="en-US" sz="2000" dirty="0"/>
              <a:t>Telehealth - consultations with a doctor</a:t>
            </a:r>
          </a:p>
          <a:p>
            <a:pPr marL="355997" lvl="1" indent="-342900">
              <a:lnSpc>
                <a:spcPct val="120000"/>
              </a:lnSpc>
              <a:buClr>
                <a:srgbClr val="00B0F0"/>
              </a:buClr>
              <a:buFont typeface="Arial" panose="020B0604020202020204" pitchFamily="34" charset="0"/>
              <a:buChar char="•"/>
            </a:pPr>
            <a:r>
              <a:rPr lang="en-US" sz="2000" dirty="0"/>
              <a:t>Healthier life style-education to avoid CVD</a:t>
            </a:r>
          </a:p>
          <a:p>
            <a:pPr>
              <a:lnSpc>
                <a:spcPct val="120000"/>
              </a:lnSpc>
            </a:pPr>
            <a:endParaRPr lang="en-US" dirty="0"/>
          </a:p>
        </p:txBody>
      </p:sp>
    </p:spTree>
    <p:extLst>
      <p:ext uri="{BB962C8B-B14F-4D97-AF65-F5344CB8AC3E}">
        <p14:creationId xmlns:p14="http://schemas.microsoft.com/office/powerpoint/2010/main" val="169638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F80F-E85B-4EF1-9BFB-9BD432BAD31B}"/>
              </a:ext>
            </a:extLst>
          </p:cNvPr>
          <p:cNvSpPr>
            <a:spLocks noGrp="1"/>
          </p:cNvSpPr>
          <p:nvPr>
            <p:ph type="title"/>
          </p:nvPr>
        </p:nvSpPr>
        <p:spPr>
          <a:xfrm>
            <a:off x="448820" y="123479"/>
            <a:ext cx="8229600" cy="792088"/>
          </a:xfrm>
        </p:spPr>
        <p:txBody>
          <a:bodyPr>
            <a:normAutofit/>
          </a:bodyPr>
          <a:lstStyle/>
          <a:p>
            <a:r>
              <a:rPr lang="en-US" b="0" dirty="0"/>
              <a:t>Main dhealth platform functions</a:t>
            </a:r>
            <a:endParaRPr lang="en-US" dirty="0"/>
          </a:p>
        </p:txBody>
      </p:sp>
      <p:sp>
        <p:nvSpPr>
          <p:cNvPr id="3" name="Content Placeholder 2">
            <a:extLst>
              <a:ext uri="{FF2B5EF4-FFF2-40B4-BE49-F238E27FC236}">
                <a16:creationId xmlns:a16="http://schemas.microsoft.com/office/drawing/2014/main" id="{B3CD319B-6CC7-4979-85E4-D86B3524585C}"/>
              </a:ext>
            </a:extLst>
          </p:cNvPr>
          <p:cNvSpPr>
            <a:spLocks noGrp="1"/>
          </p:cNvSpPr>
          <p:nvPr>
            <p:ph idx="1"/>
          </p:nvPr>
        </p:nvSpPr>
        <p:spPr>
          <a:xfrm>
            <a:off x="1322614" y="836862"/>
            <a:ext cx="7443646" cy="3816424"/>
          </a:xfrm>
        </p:spPr>
        <p:txBody>
          <a:bodyPr>
            <a:noAutofit/>
          </a:bodyPr>
          <a:lstStyle/>
          <a:p>
            <a:pPr marL="0" indent="0">
              <a:buNone/>
            </a:pPr>
            <a:r>
              <a:rPr lang="en-US" sz="1800" b="1" dirty="0">
                <a:solidFill>
                  <a:srgbClr val="00B0F0"/>
                </a:solidFill>
                <a:ea typeface="+mj-ea"/>
                <a:cs typeface="+mj-cs"/>
              </a:rPr>
              <a:t>Data input</a:t>
            </a:r>
          </a:p>
          <a:p>
            <a:pPr marL="7938" lvl="1" indent="0">
              <a:lnSpc>
                <a:spcPct val="150000"/>
              </a:lnSpc>
              <a:buNone/>
            </a:pPr>
            <a:r>
              <a:rPr lang="en-US" sz="1400" dirty="0"/>
              <a:t>We have chosen from the manufacturers of smart devices whose specific products are best suited to collect all-day (24/7) health telemetry data;</a:t>
            </a:r>
          </a:p>
          <a:p>
            <a:pPr marL="7938" lvl="1" indent="0">
              <a:buNone/>
            </a:pPr>
            <a:endParaRPr lang="en-US" sz="1200" dirty="0"/>
          </a:p>
          <a:p>
            <a:pPr marL="0" indent="0">
              <a:buNone/>
            </a:pPr>
            <a:r>
              <a:rPr lang="en-US" sz="1800" b="1" dirty="0">
                <a:solidFill>
                  <a:srgbClr val="00B0F0"/>
                </a:solidFill>
                <a:ea typeface="+mj-ea"/>
                <a:cs typeface="+mj-cs"/>
              </a:rPr>
              <a:t>Data processing </a:t>
            </a:r>
          </a:p>
          <a:p>
            <a:pPr marL="7938" lvl="1" indent="0">
              <a:lnSpc>
                <a:spcPct val="150000"/>
              </a:lnSpc>
              <a:buNone/>
            </a:pPr>
            <a:r>
              <a:rPr lang="en-US" sz="1400" dirty="0"/>
              <a:t>Broad and detailed all-day health telemetry data received from thousands of users take up a lot of storage space, thus it requires Big Data-level database systems.</a:t>
            </a:r>
          </a:p>
          <a:p>
            <a:pPr marL="7938" lvl="1" indent="0">
              <a:buNone/>
            </a:pPr>
            <a:endParaRPr lang="en-US" sz="1200" dirty="0"/>
          </a:p>
          <a:p>
            <a:pPr marL="0" lvl="1" indent="0">
              <a:buNone/>
            </a:pPr>
            <a:r>
              <a:rPr lang="en-US" sz="1800" b="1" dirty="0">
                <a:solidFill>
                  <a:srgbClr val="00B0F0"/>
                </a:solidFill>
                <a:ea typeface="+mj-ea"/>
                <a:cs typeface="+mj-cs"/>
              </a:rPr>
              <a:t>Output of the results</a:t>
            </a:r>
          </a:p>
          <a:p>
            <a:pPr marL="7938" lvl="1" indent="0">
              <a:lnSpc>
                <a:spcPct val="150000"/>
              </a:lnSpc>
              <a:buNone/>
            </a:pPr>
            <a:r>
              <a:rPr lang="en-US" sz="1400" dirty="0"/>
              <a:t>User’s interfaces do not only enable the display of stored telemetry data, but also provide early reports, health warnings, and, if necessary, recommendations from supervising doctors.</a:t>
            </a:r>
          </a:p>
        </p:txBody>
      </p:sp>
      <p:pic>
        <p:nvPicPr>
          <p:cNvPr id="5" name="Picture 4" descr="A picture containing object&#10;&#10;Description automatically generated">
            <a:extLst>
              <a:ext uri="{FF2B5EF4-FFF2-40B4-BE49-F238E27FC236}">
                <a16:creationId xmlns:a16="http://schemas.microsoft.com/office/drawing/2014/main" id="{8EEE955B-D20F-0C46-9EA2-CD56F75CF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73" y="915567"/>
            <a:ext cx="648693" cy="648693"/>
          </a:xfrm>
          <a:prstGeom prst="rect">
            <a:avLst/>
          </a:prstGeom>
        </p:spPr>
      </p:pic>
      <p:pic>
        <p:nvPicPr>
          <p:cNvPr id="8" name="Picture 7">
            <a:extLst>
              <a:ext uri="{FF2B5EF4-FFF2-40B4-BE49-F238E27FC236}">
                <a16:creationId xmlns:a16="http://schemas.microsoft.com/office/drawing/2014/main" id="{CE317FA0-245B-DF48-A80E-8A81C3079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37" y="2152415"/>
            <a:ext cx="648693" cy="648693"/>
          </a:xfrm>
          <a:prstGeom prst="rect">
            <a:avLst/>
          </a:prstGeom>
        </p:spPr>
      </p:pic>
      <p:pic>
        <p:nvPicPr>
          <p:cNvPr id="10" name="Picture 9" descr="A close up of a sign&#10;&#10;Description automatically generated">
            <a:extLst>
              <a:ext uri="{FF2B5EF4-FFF2-40B4-BE49-F238E27FC236}">
                <a16:creationId xmlns:a16="http://schemas.microsoft.com/office/drawing/2014/main" id="{76500422-4DE7-C446-B7E2-B3ABAD4549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38" y="3333227"/>
            <a:ext cx="704728" cy="704728"/>
          </a:xfrm>
          <a:prstGeom prst="rect">
            <a:avLst/>
          </a:prstGeom>
        </p:spPr>
      </p:pic>
    </p:spTree>
    <p:extLst>
      <p:ext uri="{BB962C8B-B14F-4D97-AF65-F5344CB8AC3E}">
        <p14:creationId xmlns:p14="http://schemas.microsoft.com/office/powerpoint/2010/main" val="325451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F80F-E85B-4EF1-9BFB-9BD432BAD31B}"/>
              </a:ext>
            </a:extLst>
          </p:cNvPr>
          <p:cNvSpPr>
            <a:spLocks noGrp="1"/>
          </p:cNvSpPr>
          <p:nvPr>
            <p:ph type="title"/>
          </p:nvPr>
        </p:nvSpPr>
        <p:spPr>
          <a:xfrm>
            <a:off x="457200" y="123479"/>
            <a:ext cx="8229600" cy="792088"/>
          </a:xfrm>
        </p:spPr>
        <p:txBody>
          <a:bodyPr>
            <a:normAutofit/>
          </a:bodyPr>
          <a:lstStyle/>
          <a:p>
            <a:r>
              <a:rPr lang="en-US" b="0" dirty="0"/>
              <a:t>Main dhealth platform functions</a:t>
            </a:r>
            <a:endParaRPr lang="en-US" dirty="0"/>
          </a:p>
        </p:txBody>
      </p:sp>
      <p:sp>
        <p:nvSpPr>
          <p:cNvPr id="3" name="Content Placeholder 2">
            <a:extLst>
              <a:ext uri="{FF2B5EF4-FFF2-40B4-BE49-F238E27FC236}">
                <a16:creationId xmlns:a16="http://schemas.microsoft.com/office/drawing/2014/main" id="{B3CD319B-6CC7-4979-85E4-D86B3524585C}"/>
              </a:ext>
            </a:extLst>
          </p:cNvPr>
          <p:cNvSpPr>
            <a:spLocks noGrp="1"/>
          </p:cNvSpPr>
          <p:nvPr>
            <p:ph idx="1"/>
          </p:nvPr>
        </p:nvSpPr>
        <p:spPr>
          <a:xfrm>
            <a:off x="1314450" y="836862"/>
            <a:ext cx="7460189" cy="3816424"/>
          </a:xfrm>
        </p:spPr>
        <p:txBody>
          <a:bodyPr>
            <a:noAutofit/>
          </a:bodyPr>
          <a:lstStyle/>
          <a:p>
            <a:pPr marL="0" lvl="1" indent="0">
              <a:buNone/>
            </a:pPr>
            <a:r>
              <a:rPr lang="en-US" sz="1800" b="1" dirty="0">
                <a:solidFill>
                  <a:srgbClr val="00B0F0"/>
                </a:solidFill>
                <a:ea typeface="+mj-ea"/>
                <a:cs typeface="+mj-cs"/>
              </a:rPr>
              <a:t>User’s feedback</a:t>
            </a:r>
          </a:p>
          <a:p>
            <a:pPr marL="7938" lvl="1" indent="0">
              <a:lnSpc>
                <a:spcPct val="150000"/>
              </a:lnSpc>
              <a:buNone/>
            </a:pPr>
            <a:r>
              <a:rPr lang="en-US" sz="1400" dirty="0"/>
              <a:t>We allow the user to enter telemetric data that is not registered by any wearable devices such as: pain, complaints, replies to the special periodic questionnaires. We allow the user to communicate with his supervising doctor through “dhealth”.</a:t>
            </a:r>
          </a:p>
          <a:p>
            <a:pPr marL="7938" lvl="1" indent="0">
              <a:buNone/>
            </a:pPr>
            <a:endParaRPr lang="en-US" sz="1200" dirty="0"/>
          </a:p>
          <a:p>
            <a:pPr marL="0" lvl="1" indent="0">
              <a:buNone/>
            </a:pPr>
            <a:r>
              <a:rPr lang="en-US" sz="1800" b="1" dirty="0">
                <a:solidFill>
                  <a:srgbClr val="00B0F0"/>
                </a:solidFill>
                <a:ea typeface="+mj-ea"/>
                <a:cs typeface="+mj-cs"/>
              </a:rPr>
              <a:t>Medical specialist’s feedback</a:t>
            </a:r>
          </a:p>
          <a:p>
            <a:pPr marL="7938" lvl="1" indent="0">
              <a:lnSpc>
                <a:spcPct val="150000"/>
              </a:lnSpc>
              <a:buNone/>
            </a:pPr>
            <a:r>
              <a:rPr lang="en-US" sz="1400" dirty="0"/>
              <a:t>When constantly operating algorithms detect anomalies in user’s health telemetry data, the message is immediately sent to a healthcare professional making an optimal use of his time and expeditiously drawing attention only to the users with abnormalities: for the automatic review of recommendations, possible correction of changes in assessments and adjustments to health risk management recommendations.</a:t>
            </a:r>
          </a:p>
        </p:txBody>
      </p:sp>
      <p:pic>
        <p:nvPicPr>
          <p:cNvPr id="5" name="Picture 4" descr="A close up of a logo&#10;&#10;Description automatically generated">
            <a:extLst>
              <a:ext uri="{FF2B5EF4-FFF2-40B4-BE49-F238E27FC236}">
                <a16:creationId xmlns:a16="http://schemas.microsoft.com/office/drawing/2014/main" id="{D0054604-D0B4-A84B-A35D-24D3E52E6C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41" y="2543108"/>
            <a:ext cx="492711" cy="492711"/>
          </a:xfrm>
          <a:prstGeom prst="rect">
            <a:avLst/>
          </a:prstGeom>
        </p:spPr>
      </p:pic>
      <p:pic>
        <p:nvPicPr>
          <p:cNvPr id="7" name="Picture 6" descr="A close up of a sign&#10;&#10;Description automatically generated">
            <a:extLst>
              <a:ext uri="{FF2B5EF4-FFF2-40B4-BE49-F238E27FC236}">
                <a16:creationId xmlns:a16="http://schemas.microsoft.com/office/drawing/2014/main" id="{47A85252-E461-9E4C-96C6-264353801B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86587"/>
            <a:ext cx="562252" cy="562252"/>
          </a:xfrm>
          <a:prstGeom prst="rect">
            <a:avLst/>
          </a:prstGeom>
        </p:spPr>
      </p:pic>
      <p:pic>
        <p:nvPicPr>
          <p:cNvPr id="9" name="Picture 8" descr="A close up of a sign&#10;&#10;Description automatically generated">
            <a:extLst>
              <a:ext uri="{FF2B5EF4-FFF2-40B4-BE49-F238E27FC236}">
                <a16:creationId xmlns:a16="http://schemas.microsoft.com/office/drawing/2014/main" id="{21F46E00-F48A-074F-B5F8-FF1F3F211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675" y="912422"/>
            <a:ext cx="388775" cy="388775"/>
          </a:xfrm>
          <a:prstGeom prst="rect">
            <a:avLst/>
          </a:prstGeom>
        </p:spPr>
      </p:pic>
      <p:pic>
        <p:nvPicPr>
          <p:cNvPr id="10" name="Picture 9" descr="A close up of a sign&#10;&#10;Description automatically generated">
            <a:extLst>
              <a:ext uri="{FF2B5EF4-FFF2-40B4-BE49-F238E27FC236}">
                <a16:creationId xmlns:a16="http://schemas.microsoft.com/office/drawing/2014/main" id="{C69CA15C-3032-E849-83D6-12AF1B253A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52" y="2446670"/>
            <a:ext cx="388775" cy="388775"/>
          </a:xfrm>
          <a:prstGeom prst="rect">
            <a:avLst/>
          </a:prstGeom>
        </p:spPr>
      </p:pic>
    </p:spTree>
    <p:extLst>
      <p:ext uri="{BB962C8B-B14F-4D97-AF65-F5344CB8AC3E}">
        <p14:creationId xmlns:p14="http://schemas.microsoft.com/office/powerpoint/2010/main" val="34704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81" y="282946"/>
            <a:ext cx="10871591" cy="439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375318" y="535277"/>
            <a:ext cx="4272972" cy="3607049"/>
          </a:xfrm>
        </p:spPr>
        <p:txBody>
          <a:bodyPr>
            <a:noAutofit/>
          </a:bodyPr>
          <a:lstStyle/>
          <a:p>
            <a:pPr marL="0" indent="0">
              <a:lnSpc>
                <a:spcPct val="150000"/>
              </a:lnSpc>
              <a:buNone/>
            </a:pPr>
            <a:r>
              <a:rPr lang="en-US" sz="1300" dirty="0"/>
              <a:t>Our mission is to create a digital health environment by employing great doctor knowledge, latest data technologies and advance wearables, to help our users/patients to prevent diseases and to keep health in great conditions. </a:t>
            </a:r>
          </a:p>
          <a:p>
            <a:pPr marL="0" indent="0">
              <a:lnSpc>
                <a:spcPct val="150000"/>
              </a:lnSpc>
              <a:buNone/>
            </a:pPr>
            <a:endParaRPr lang="en-US" sz="1300" dirty="0"/>
          </a:p>
          <a:p>
            <a:pPr marL="0" indent="0">
              <a:lnSpc>
                <a:spcPct val="150000"/>
              </a:lnSpc>
              <a:buNone/>
            </a:pPr>
            <a:r>
              <a:rPr lang="en-US" sz="1300" b="1" dirty="0">
                <a:solidFill>
                  <a:srgbClr val="00B0F0"/>
                </a:solidFill>
              </a:rPr>
              <a:t>We are introducing unique  preventive  health care solution - “</a:t>
            </a:r>
            <a:r>
              <a:rPr lang="en-US" sz="1300" b="1" dirty="0" err="1">
                <a:solidFill>
                  <a:srgbClr val="00B0F0"/>
                </a:solidFill>
              </a:rPr>
              <a:t>dHealth</a:t>
            </a:r>
            <a:r>
              <a:rPr lang="en-US" sz="1300" b="1" dirty="0">
                <a:solidFill>
                  <a:srgbClr val="00B0F0"/>
                </a:solidFill>
              </a:rPr>
              <a:t>” </a:t>
            </a:r>
          </a:p>
          <a:p>
            <a:pPr marL="0" indent="0">
              <a:lnSpc>
                <a:spcPct val="150000"/>
              </a:lnSpc>
              <a:buNone/>
            </a:pPr>
            <a:endParaRPr lang="en-US" sz="1300" dirty="0"/>
          </a:p>
          <a:p>
            <a:pPr marL="0" indent="0">
              <a:lnSpc>
                <a:spcPct val="150000"/>
              </a:lnSpc>
              <a:buNone/>
            </a:pPr>
            <a:endParaRPr lang="en-US" sz="1300" dirty="0"/>
          </a:p>
        </p:txBody>
      </p:sp>
    </p:spTree>
    <p:extLst>
      <p:ext uri="{BB962C8B-B14F-4D97-AF65-F5344CB8AC3E}">
        <p14:creationId xmlns:p14="http://schemas.microsoft.com/office/powerpoint/2010/main" val="225535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0183-1DFD-4C27-A55E-F8443209B833}"/>
              </a:ext>
            </a:extLst>
          </p:cNvPr>
          <p:cNvSpPr>
            <a:spLocks noGrp="1"/>
          </p:cNvSpPr>
          <p:nvPr>
            <p:ph type="title"/>
          </p:nvPr>
        </p:nvSpPr>
        <p:spPr/>
        <p:txBody>
          <a:bodyPr/>
          <a:lstStyle/>
          <a:p>
            <a:r>
              <a:rPr lang="lt-LT" dirty="0" err="1"/>
              <a:t>S</a:t>
            </a:r>
            <a:r>
              <a:rPr lang="en-US" dirty="0" err="1"/>
              <a:t>ystem</a:t>
            </a:r>
            <a:r>
              <a:rPr lang="en-US" dirty="0"/>
              <a:t> services/features for patient </a:t>
            </a:r>
          </a:p>
        </p:txBody>
      </p:sp>
      <p:sp>
        <p:nvSpPr>
          <p:cNvPr id="5" name="Title 1">
            <a:extLst>
              <a:ext uri="{FF2B5EF4-FFF2-40B4-BE49-F238E27FC236}">
                <a16:creationId xmlns:a16="http://schemas.microsoft.com/office/drawing/2014/main" id="{756E5B97-077C-4138-820C-2CF1D66F1ECF}"/>
              </a:ext>
            </a:extLst>
          </p:cNvPr>
          <p:cNvSpPr txBox="1">
            <a:spLocks/>
          </p:cNvSpPr>
          <p:nvPr/>
        </p:nvSpPr>
        <p:spPr>
          <a:xfrm>
            <a:off x="3846304" y="3143938"/>
            <a:ext cx="1512168" cy="5760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00B0F0"/>
                </a:solidFill>
                <a:latin typeface="Raleway Light" pitchFamily="34" charset="-70"/>
                <a:ea typeface="+mj-ea"/>
                <a:cs typeface="+mj-cs"/>
              </a:defRPr>
            </a:lvl1pPr>
          </a:lstStyle>
          <a:p>
            <a:pPr algn="ctr"/>
            <a:r>
              <a:rPr lang="en-US" sz="2400" b="1" dirty="0">
                <a:latin typeface="Raleway" pitchFamily="34" charset="-70"/>
              </a:rPr>
              <a:t>patient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304" y="1806173"/>
            <a:ext cx="1409772" cy="1409772"/>
          </a:xfrm>
          <a:prstGeom prst="rect">
            <a:avLst/>
          </a:prstGeom>
        </p:spPr>
      </p:pic>
      <p:sp>
        <p:nvSpPr>
          <p:cNvPr id="7" name="Oval 6"/>
          <p:cNvSpPr/>
          <p:nvPr/>
        </p:nvSpPr>
        <p:spPr>
          <a:xfrm>
            <a:off x="5868144" y="1131590"/>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8144" y="197168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8144" y="2811776"/>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8144" y="3651870"/>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15816" y="1131590"/>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15816" y="1971683"/>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15816" y="2811776"/>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915816" y="3651870"/>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059832" y="1275606"/>
            <a:ext cx="1080120" cy="936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9832" y="2139702"/>
            <a:ext cx="1008112" cy="2880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131840" y="2931790"/>
            <a:ext cx="1080120" cy="936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131840" y="2715766"/>
            <a:ext cx="1008112" cy="2880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932040" y="1275606"/>
            <a:ext cx="1152128" cy="936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76056" y="2139702"/>
            <a:ext cx="1008112" cy="21602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932040" y="3003798"/>
            <a:ext cx="1152128" cy="86409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6056" y="2787774"/>
            <a:ext cx="936104" cy="21602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39552" y="1806173"/>
            <a:ext cx="2304256" cy="738664"/>
          </a:xfrm>
          <a:prstGeom prst="rect">
            <a:avLst/>
          </a:prstGeom>
          <a:noFill/>
        </p:spPr>
        <p:txBody>
          <a:bodyPr wrap="square" rtlCol="0" anchor="ctr">
            <a:spAutoFit/>
          </a:bodyPr>
          <a:lstStyle/>
          <a:p>
            <a:pPr lvl="0" algn="r"/>
            <a:r>
              <a:rPr lang="lt-LT" sz="1400" b="1">
                <a:solidFill>
                  <a:srgbClr val="002060"/>
                </a:solidFill>
                <a:latin typeface="Raleway" pitchFamily="34" charset="-70"/>
              </a:rPr>
              <a:t>Personalized recommendations according to health data </a:t>
            </a:r>
            <a:endParaRPr lang="en-US" sz="1400" b="1">
              <a:solidFill>
                <a:srgbClr val="002060"/>
              </a:solidFill>
              <a:latin typeface="Raleway" pitchFamily="34" charset="-70"/>
            </a:endParaRPr>
          </a:p>
        </p:txBody>
      </p:sp>
      <p:sp>
        <p:nvSpPr>
          <p:cNvPr id="64" name="TextBox 63"/>
          <p:cNvSpPr txBox="1"/>
          <p:nvPr/>
        </p:nvSpPr>
        <p:spPr>
          <a:xfrm>
            <a:off x="539552" y="951860"/>
            <a:ext cx="2304256" cy="738664"/>
          </a:xfrm>
          <a:prstGeom prst="rect">
            <a:avLst/>
          </a:prstGeom>
          <a:noFill/>
        </p:spPr>
        <p:txBody>
          <a:bodyPr wrap="square" rtlCol="0" anchor="ctr">
            <a:spAutoFit/>
          </a:bodyPr>
          <a:lstStyle/>
          <a:p>
            <a:pPr lvl="0" algn="r"/>
            <a:r>
              <a:rPr lang="en-US" sz="1400" b="1" dirty="0">
                <a:solidFill>
                  <a:srgbClr val="002060"/>
                </a:solidFill>
                <a:latin typeface="Raleway" pitchFamily="34" charset="-70"/>
              </a:rPr>
              <a:t>Weekly and monthly </a:t>
            </a:r>
            <a:r>
              <a:rPr lang="lt-LT" sz="1400" b="1" dirty="0" err="1">
                <a:solidFill>
                  <a:srgbClr val="002060"/>
                </a:solidFill>
                <a:latin typeface="Raleway" pitchFamily="34" charset="-70"/>
              </a:rPr>
              <a:t>personalized</a:t>
            </a:r>
            <a:r>
              <a:rPr lang="lt-LT" sz="1400" b="1" dirty="0">
                <a:solidFill>
                  <a:srgbClr val="002060"/>
                </a:solidFill>
                <a:latin typeface="Raleway" pitchFamily="34" charset="-70"/>
              </a:rPr>
              <a:t> </a:t>
            </a:r>
            <a:r>
              <a:rPr lang="en-US" sz="1400" b="1" dirty="0">
                <a:solidFill>
                  <a:srgbClr val="002060"/>
                </a:solidFill>
                <a:latin typeface="Raleway" pitchFamily="34" charset="-70"/>
              </a:rPr>
              <a:t>health </a:t>
            </a:r>
            <a:r>
              <a:rPr lang="lt-LT" sz="1400" b="1" dirty="0" err="1">
                <a:solidFill>
                  <a:srgbClr val="002060"/>
                </a:solidFill>
                <a:latin typeface="Raleway" pitchFamily="34" charset="-70"/>
              </a:rPr>
              <a:t>reports</a:t>
            </a:r>
            <a:endParaRPr lang="en-US" sz="1400" b="1" dirty="0">
              <a:solidFill>
                <a:srgbClr val="002060"/>
              </a:solidFill>
              <a:latin typeface="Raleway" pitchFamily="34" charset="-70"/>
            </a:endParaRPr>
          </a:p>
        </p:txBody>
      </p:sp>
      <p:sp>
        <p:nvSpPr>
          <p:cNvPr id="65" name="TextBox 64"/>
          <p:cNvSpPr txBox="1"/>
          <p:nvPr/>
        </p:nvSpPr>
        <p:spPr>
          <a:xfrm>
            <a:off x="539552" y="3600477"/>
            <a:ext cx="2304256" cy="523220"/>
          </a:xfrm>
          <a:prstGeom prst="rect">
            <a:avLst/>
          </a:prstGeom>
          <a:noFill/>
        </p:spPr>
        <p:txBody>
          <a:bodyPr wrap="square" rtlCol="0" anchor="ctr">
            <a:spAutoFit/>
          </a:bodyPr>
          <a:lstStyle/>
          <a:p>
            <a:pPr lvl="0" algn="r"/>
            <a:r>
              <a:rPr lang="lt-LT" sz="1400" b="1" dirty="0" err="1">
                <a:solidFill>
                  <a:srgbClr val="002060"/>
                </a:solidFill>
                <a:latin typeface="Raleway" pitchFamily="34" charset="-70"/>
              </a:rPr>
              <a:t>Health</a:t>
            </a:r>
            <a:r>
              <a:rPr lang="lt-LT" sz="1400" b="1" dirty="0">
                <a:solidFill>
                  <a:srgbClr val="002060"/>
                </a:solidFill>
                <a:latin typeface="Raleway" pitchFamily="34" charset="-70"/>
              </a:rPr>
              <a:t> </a:t>
            </a:r>
            <a:r>
              <a:rPr lang="lt-LT" sz="1400" b="1" dirty="0" err="1">
                <a:solidFill>
                  <a:srgbClr val="002060"/>
                </a:solidFill>
                <a:latin typeface="Raleway" pitchFamily="34" charset="-70"/>
              </a:rPr>
              <a:t>score</a:t>
            </a:r>
            <a:r>
              <a:rPr lang="lt-LT" sz="1400" b="1" dirty="0">
                <a:solidFill>
                  <a:srgbClr val="002060"/>
                </a:solidFill>
                <a:latin typeface="Raleway" pitchFamily="34" charset="-70"/>
              </a:rPr>
              <a:t/>
            </a:r>
            <a:br>
              <a:rPr lang="lt-LT" sz="1400" b="1" dirty="0">
                <a:solidFill>
                  <a:srgbClr val="002060"/>
                </a:solidFill>
                <a:latin typeface="Raleway" pitchFamily="34" charset="-70"/>
              </a:rPr>
            </a:br>
            <a:r>
              <a:rPr lang="lt-LT" sz="1400" b="1" dirty="0" err="1">
                <a:solidFill>
                  <a:srgbClr val="002060"/>
                </a:solidFill>
                <a:latin typeface="Raleway" pitchFamily="34" charset="-70"/>
              </a:rPr>
              <a:t>assessment</a:t>
            </a:r>
            <a:endParaRPr lang="en-US" sz="1400" b="1" dirty="0">
              <a:solidFill>
                <a:srgbClr val="002060"/>
              </a:solidFill>
              <a:latin typeface="Raleway" pitchFamily="34" charset="-70"/>
            </a:endParaRPr>
          </a:p>
        </p:txBody>
      </p:sp>
      <p:sp>
        <p:nvSpPr>
          <p:cNvPr id="66" name="TextBox 65"/>
          <p:cNvSpPr txBox="1"/>
          <p:nvPr/>
        </p:nvSpPr>
        <p:spPr>
          <a:xfrm>
            <a:off x="755576" y="2768610"/>
            <a:ext cx="2088232" cy="523220"/>
          </a:xfrm>
          <a:prstGeom prst="rect">
            <a:avLst/>
          </a:prstGeom>
          <a:noFill/>
        </p:spPr>
        <p:txBody>
          <a:bodyPr wrap="square" rtlCol="0" anchor="ctr">
            <a:spAutoFit/>
          </a:bodyPr>
          <a:lstStyle/>
          <a:p>
            <a:pPr lvl="0" algn="r"/>
            <a:r>
              <a:rPr lang="lt-LT" sz="1400" b="1">
                <a:solidFill>
                  <a:srgbClr val="002060"/>
                </a:solidFill>
                <a:latin typeface="Raleway" pitchFamily="34" charset="-70"/>
              </a:rPr>
              <a:t>All health data </a:t>
            </a:r>
            <a:br>
              <a:rPr lang="lt-LT" sz="1400" b="1">
                <a:solidFill>
                  <a:srgbClr val="002060"/>
                </a:solidFill>
                <a:latin typeface="Raleway" pitchFamily="34" charset="-70"/>
              </a:rPr>
            </a:br>
            <a:r>
              <a:rPr lang="lt-LT" sz="1400" b="1">
                <a:solidFill>
                  <a:srgbClr val="002060"/>
                </a:solidFill>
                <a:latin typeface="Raleway" pitchFamily="34" charset="-70"/>
              </a:rPr>
              <a:t>in one place</a:t>
            </a:r>
            <a:endParaRPr lang="en-US" sz="1400" b="1">
              <a:solidFill>
                <a:srgbClr val="002060"/>
              </a:solidFill>
              <a:latin typeface="Raleway" pitchFamily="34" charset="-70"/>
            </a:endParaRPr>
          </a:p>
        </p:txBody>
      </p:sp>
      <p:sp>
        <p:nvSpPr>
          <p:cNvPr id="67" name="TextBox 66"/>
          <p:cNvSpPr txBox="1"/>
          <p:nvPr/>
        </p:nvSpPr>
        <p:spPr>
          <a:xfrm>
            <a:off x="6300192" y="1913895"/>
            <a:ext cx="2664296" cy="523220"/>
          </a:xfrm>
          <a:prstGeom prst="rect">
            <a:avLst/>
          </a:prstGeom>
          <a:noFill/>
        </p:spPr>
        <p:txBody>
          <a:bodyPr wrap="square" rtlCol="0" anchor="ctr">
            <a:spAutoFit/>
          </a:bodyPr>
          <a:lstStyle/>
          <a:p>
            <a:pPr lvl="0"/>
            <a:r>
              <a:rPr lang="en-US" sz="1400" b="1" dirty="0">
                <a:solidFill>
                  <a:srgbClr val="002060"/>
                </a:solidFill>
                <a:latin typeface="Raleway" pitchFamily="34" charset="-70"/>
              </a:rPr>
              <a:t>Opportunity</a:t>
            </a:r>
            <a:r>
              <a:rPr lang="lt-LT" sz="1400" b="1" dirty="0">
                <a:solidFill>
                  <a:srgbClr val="002060"/>
                </a:solidFill>
                <a:latin typeface="Raleway" pitchFamily="34" charset="-70"/>
              </a:rPr>
              <a:t> </a:t>
            </a:r>
            <a:r>
              <a:rPr lang="en-US" sz="1400" b="1" dirty="0">
                <a:solidFill>
                  <a:srgbClr val="002060"/>
                </a:solidFill>
                <a:latin typeface="Raleway" pitchFamily="34" charset="-70"/>
              </a:rPr>
              <a:t>to communicate directly with</a:t>
            </a:r>
            <a:r>
              <a:rPr lang="lt-LT" sz="1400" b="1" dirty="0">
                <a:solidFill>
                  <a:srgbClr val="002060"/>
                </a:solidFill>
                <a:latin typeface="Raleway" pitchFamily="34" charset="-70"/>
              </a:rPr>
              <a:t> </a:t>
            </a:r>
            <a:r>
              <a:rPr lang="en-US" sz="1400" b="1" dirty="0">
                <a:solidFill>
                  <a:srgbClr val="002060"/>
                </a:solidFill>
                <a:latin typeface="Raleway" pitchFamily="34" charset="-70"/>
              </a:rPr>
              <a:t>doctor</a:t>
            </a:r>
            <a:r>
              <a:rPr lang="lt-LT" sz="1400" b="1" dirty="0">
                <a:solidFill>
                  <a:srgbClr val="002060"/>
                </a:solidFill>
                <a:latin typeface="Raleway" pitchFamily="34" charset="-70"/>
              </a:rPr>
              <a:t>s</a:t>
            </a:r>
            <a:endParaRPr lang="en-US" sz="1400" b="1" dirty="0">
              <a:solidFill>
                <a:srgbClr val="002060"/>
              </a:solidFill>
              <a:latin typeface="Raleway" pitchFamily="34" charset="-70"/>
            </a:endParaRPr>
          </a:p>
        </p:txBody>
      </p:sp>
      <p:sp>
        <p:nvSpPr>
          <p:cNvPr id="68" name="TextBox 67"/>
          <p:cNvSpPr txBox="1"/>
          <p:nvPr/>
        </p:nvSpPr>
        <p:spPr>
          <a:xfrm>
            <a:off x="6245412" y="936418"/>
            <a:ext cx="2304256" cy="738664"/>
          </a:xfrm>
          <a:prstGeom prst="rect">
            <a:avLst/>
          </a:prstGeom>
          <a:noFill/>
        </p:spPr>
        <p:txBody>
          <a:bodyPr wrap="square" rtlCol="0" anchor="ctr">
            <a:spAutoFit/>
          </a:bodyPr>
          <a:lstStyle/>
          <a:p>
            <a:pPr lvl="0"/>
            <a:r>
              <a:rPr lang="en-US" sz="1400" b="1">
                <a:solidFill>
                  <a:srgbClr val="002060"/>
                </a:solidFill>
                <a:latin typeface="Raleway" pitchFamily="34" charset="-70"/>
              </a:rPr>
              <a:t>Personalized doctor care/supervision  from distance </a:t>
            </a:r>
          </a:p>
        </p:txBody>
      </p:sp>
      <p:sp>
        <p:nvSpPr>
          <p:cNvPr id="69" name="TextBox 68"/>
          <p:cNvSpPr txBox="1"/>
          <p:nvPr/>
        </p:nvSpPr>
        <p:spPr>
          <a:xfrm>
            <a:off x="6300192" y="3600477"/>
            <a:ext cx="2304256" cy="523220"/>
          </a:xfrm>
          <a:prstGeom prst="rect">
            <a:avLst/>
          </a:prstGeom>
          <a:noFill/>
        </p:spPr>
        <p:txBody>
          <a:bodyPr wrap="square" rtlCol="0" anchor="ctr">
            <a:spAutoFit/>
          </a:bodyPr>
          <a:lstStyle/>
          <a:p>
            <a:pPr lvl="0"/>
            <a:r>
              <a:rPr lang="en-US" sz="1400" b="1">
                <a:solidFill>
                  <a:srgbClr val="002060"/>
                </a:solidFill>
                <a:latin typeface="Raleway" pitchFamily="34" charset="-70"/>
              </a:rPr>
              <a:t>Monitoring </a:t>
            </a:r>
            <a:r>
              <a:rPr lang="lt-LT" sz="1400" b="1" err="1">
                <a:solidFill>
                  <a:srgbClr val="002060"/>
                </a:solidFill>
                <a:latin typeface="Raleway" pitchFamily="34" charset="-70"/>
              </a:rPr>
              <a:t>of</a:t>
            </a:r>
            <a:r>
              <a:rPr lang="lt-LT" sz="1400" b="1">
                <a:solidFill>
                  <a:srgbClr val="002060"/>
                </a:solidFill>
                <a:latin typeface="Raleway" pitchFamily="34" charset="-70"/>
              </a:rPr>
              <a:t> </a:t>
            </a:r>
            <a:r>
              <a:rPr lang="en-US" sz="1400" b="1">
                <a:solidFill>
                  <a:srgbClr val="002060"/>
                </a:solidFill>
                <a:latin typeface="Raleway" pitchFamily="34" charset="-70"/>
              </a:rPr>
              <a:t>health </a:t>
            </a:r>
            <a:r>
              <a:rPr lang="lt-LT" sz="1400" b="1">
                <a:solidFill>
                  <a:srgbClr val="002060"/>
                </a:solidFill>
                <a:latin typeface="Raleway" pitchFamily="34" charset="-70"/>
              </a:rPr>
              <a:t>parametre</a:t>
            </a:r>
            <a:r>
              <a:rPr lang="en-US" sz="1400" b="1">
                <a:solidFill>
                  <a:srgbClr val="002060"/>
                </a:solidFill>
                <a:latin typeface="Raleway" pitchFamily="34" charset="-70"/>
              </a:rPr>
              <a:t> changes</a:t>
            </a:r>
          </a:p>
        </p:txBody>
      </p:sp>
      <p:sp>
        <p:nvSpPr>
          <p:cNvPr id="70" name="TextBox 69"/>
          <p:cNvSpPr txBox="1"/>
          <p:nvPr/>
        </p:nvSpPr>
        <p:spPr>
          <a:xfrm>
            <a:off x="6300192" y="2660888"/>
            <a:ext cx="2736304" cy="738664"/>
          </a:xfrm>
          <a:prstGeom prst="rect">
            <a:avLst/>
          </a:prstGeom>
          <a:noFill/>
        </p:spPr>
        <p:txBody>
          <a:bodyPr wrap="square" rtlCol="0" anchor="ctr">
            <a:spAutoFit/>
          </a:bodyPr>
          <a:lstStyle/>
          <a:p>
            <a:r>
              <a:rPr lang="lt-LT" sz="1400" b="1">
                <a:solidFill>
                  <a:srgbClr val="002060"/>
                </a:solidFill>
                <a:latin typeface="Raleway" pitchFamily="34" charset="-70"/>
              </a:rPr>
              <a:t> </a:t>
            </a:r>
            <a:r>
              <a:rPr lang="en-US" sz="1400" b="1">
                <a:solidFill>
                  <a:srgbClr val="002060"/>
                </a:solidFill>
                <a:latin typeface="Raleway" pitchFamily="34" charset="-70"/>
              </a:rPr>
              <a:t>Early warning/forecast based on AI model of health status changes</a:t>
            </a:r>
          </a:p>
        </p:txBody>
      </p:sp>
    </p:spTree>
    <p:extLst>
      <p:ext uri="{BB962C8B-B14F-4D97-AF65-F5344CB8AC3E}">
        <p14:creationId xmlns:p14="http://schemas.microsoft.com/office/powerpoint/2010/main" val="233298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059832" y="1275606"/>
            <a:ext cx="1080120" cy="936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59832" y="2139702"/>
            <a:ext cx="1008112" cy="2880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31840" y="2931790"/>
            <a:ext cx="1080120" cy="936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31840" y="2715766"/>
            <a:ext cx="1008112" cy="28803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932040" y="1275606"/>
            <a:ext cx="1152128" cy="93610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076056" y="2139702"/>
            <a:ext cx="1008112" cy="21602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932040" y="3003798"/>
            <a:ext cx="1152128" cy="86409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76056" y="2787774"/>
            <a:ext cx="936104" cy="21602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490183-1DFD-4C27-A55E-F8443209B833}"/>
              </a:ext>
            </a:extLst>
          </p:cNvPr>
          <p:cNvSpPr>
            <a:spLocks noGrp="1"/>
          </p:cNvSpPr>
          <p:nvPr>
            <p:ph type="title"/>
          </p:nvPr>
        </p:nvSpPr>
        <p:spPr/>
        <p:txBody>
          <a:bodyPr/>
          <a:lstStyle/>
          <a:p>
            <a:r>
              <a:rPr lang="en-US" dirty="0"/>
              <a:t>System services/features for </a:t>
            </a:r>
            <a:r>
              <a:rPr lang="lt-LT" dirty="0" err="1"/>
              <a:t>doctors</a:t>
            </a:r>
            <a:endParaRPr lang="en-US" dirty="0"/>
          </a:p>
        </p:txBody>
      </p:sp>
      <p:sp>
        <p:nvSpPr>
          <p:cNvPr id="5" name="Title 1">
            <a:extLst>
              <a:ext uri="{FF2B5EF4-FFF2-40B4-BE49-F238E27FC236}">
                <a16:creationId xmlns:a16="http://schemas.microsoft.com/office/drawing/2014/main" id="{2F20E086-581E-41FF-9506-D1D087B660F9}"/>
              </a:ext>
            </a:extLst>
          </p:cNvPr>
          <p:cNvSpPr txBox="1">
            <a:spLocks/>
          </p:cNvSpPr>
          <p:nvPr/>
        </p:nvSpPr>
        <p:spPr>
          <a:xfrm>
            <a:off x="3671900" y="3147815"/>
            <a:ext cx="1800200" cy="72007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00B0F0"/>
                </a:solidFill>
                <a:latin typeface="Raleway Light" pitchFamily="34" charset="-70"/>
                <a:ea typeface="+mj-ea"/>
                <a:cs typeface="+mj-cs"/>
              </a:defRPr>
            </a:lvl1pPr>
          </a:lstStyle>
          <a:p>
            <a:pPr algn="ctr"/>
            <a:r>
              <a:rPr lang="lt-LT" b="1" dirty="0">
                <a:latin typeface="Raleway" pitchFamily="34" charset="-70"/>
              </a:rPr>
              <a:t>doctor</a:t>
            </a:r>
            <a:endParaRPr lang="en-US" b="1" dirty="0">
              <a:latin typeface="Raleway" pitchFamily="34" charset="-7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14" y="1851670"/>
            <a:ext cx="1409772" cy="1409772"/>
          </a:xfrm>
          <a:prstGeom prst="rect">
            <a:avLst/>
          </a:prstGeom>
        </p:spPr>
      </p:pic>
      <p:sp>
        <p:nvSpPr>
          <p:cNvPr id="6" name="Oval 5"/>
          <p:cNvSpPr/>
          <p:nvPr/>
        </p:nvSpPr>
        <p:spPr>
          <a:xfrm>
            <a:off x="5868144" y="1141172"/>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68144" y="1995485"/>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8144" y="2850200"/>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8144" y="36820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15816" y="1141172"/>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15816" y="1995485"/>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15816" y="2850200"/>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15816" y="3682067"/>
            <a:ext cx="360040" cy="3600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1913895"/>
            <a:ext cx="2843808" cy="523220"/>
          </a:xfrm>
          <a:prstGeom prst="rect">
            <a:avLst/>
          </a:prstGeom>
          <a:noFill/>
        </p:spPr>
        <p:txBody>
          <a:bodyPr wrap="square" rtlCol="0" anchor="ctr">
            <a:spAutoFit/>
          </a:bodyPr>
          <a:lstStyle/>
          <a:p>
            <a:pPr lvl="0" algn="r"/>
            <a:r>
              <a:rPr lang="en-US" sz="1400" b="1">
                <a:solidFill>
                  <a:srgbClr val="002060"/>
                </a:solidFill>
                <a:latin typeface="Raleway" pitchFamily="34" charset="-70"/>
              </a:rPr>
              <a:t>Automated warnings of patients health data changes</a:t>
            </a:r>
          </a:p>
        </p:txBody>
      </p:sp>
      <p:sp>
        <p:nvSpPr>
          <p:cNvPr id="23" name="TextBox 22"/>
          <p:cNvSpPr txBox="1"/>
          <p:nvPr/>
        </p:nvSpPr>
        <p:spPr>
          <a:xfrm>
            <a:off x="539552" y="1059582"/>
            <a:ext cx="2304256" cy="523220"/>
          </a:xfrm>
          <a:prstGeom prst="rect">
            <a:avLst/>
          </a:prstGeom>
          <a:noFill/>
        </p:spPr>
        <p:txBody>
          <a:bodyPr wrap="square" rtlCol="0" anchor="ctr">
            <a:spAutoFit/>
          </a:bodyPr>
          <a:lstStyle/>
          <a:p>
            <a:pPr lvl="0" algn="r"/>
            <a:r>
              <a:rPr lang="en-US" sz="1400" b="1">
                <a:solidFill>
                  <a:srgbClr val="002060"/>
                </a:solidFill>
                <a:latin typeface="Raleway" pitchFamily="34" charset="-70"/>
              </a:rPr>
              <a:t>Patients health monitoring 24/7</a:t>
            </a:r>
          </a:p>
        </p:txBody>
      </p:sp>
      <p:sp>
        <p:nvSpPr>
          <p:cNvPr id="24" name="TextBox 23"/>
          <p:cNvSpPr txBox="1"/>
          <p:nvPr/>
        </p:nvSpPr>
        <p:spPr>
          <a:xfrm>
            <a:off x="179512" y="3492755"/>
            <a:ext cx="2664296" cy="738664"/>
          </a:xfrm>
          <a:prstGeom prst="rect">
            <a:avLst/>
          </a:prstGeom>
          <a:noFill/>
        </p:spPr>
        <p:txBody>
          <a:bodyPr wrap="square" rtlCol="0" anchor="ctr">
            <a:spAutoFit/>
          </a:bodyPr>
          <a:lstStyle/>
          <a:p>
            <a:pPr algn="r"/>
            <a:r>
              <a:rPr lang="en-US" sz="1400" b="1" dirty="0">
                <a:solidFill>
                  <a:srgbClr val="002060"/>
                </a:solidFill>
                <a:latin typeface="Raleway" pitchFamily="34" charset="-70"/>
              </a:rPr>
              <a:t>Automated individual recommendations for the patients based on data</a:t>
            </a:r>
          </a:p>
        </p:txBody>
      </p:sp>
      <p:sp>
        <p:nvSpPr>
          <p:cNvPr id="25" name="TextBox 24"/>
          <p:cNvSpPr txBox="1"/>
          <p:nvPr/>
        </p:nvSpPr>
        <p:spPr>
          <a:xfrm>
            <a:off x="323528" y="2768610"/>
            <a:ext cx="2520280" cy="523220"/>
          </a:xfrm>
          <a:prstGeom prst="rect">
            <a:avLst/>
          </a:prstGeom>
          <a:noFill/>
        </p:spPr>
        <p:txBody>
          <a:bodyPr wrap="square" rtlCol="0" anchor="ctr">
            <a:spAutoFit/>
          </a:bodyPr>
          <a:lstStyle/>
          <a:p>
            <a:pPr lvl="0" algn="r"/>
            <a:r>
              <a:rPr lang="en-US" sz="1400" b="1">
                <a:solidFill>
                  <a:srgbClr val="002060"/>
                </a:solidFill>
                <a:latin typeface="Raleway" pitchFamily="34" charset="-70"/>
              </a:rPr>
              <a:t>Accumulation of </a:t>
            </a:r>
            <a:r>
              <a:rPr lang="lt-LT" sz="1400" b="1" err="1">
                <a:solidFill>
                  <a:srgbClr val="002060"/>
                </a:solidFill>
                <a:latin typeface="Raleway" pitchFamily="34" charset="-70"/>
              </a:rPr>
              <a:t>health</a:t>
            </a:r>
            <a:r>
              <a:rPr lang="lt-LT" sz="1400" b="1">
                <a:solidFill>
                  <a:srgbClr val="002060"/>
                </a:solidFill>
                <a:latin typeface="Raleway" pitchFamily="34" charset="-70"/>
              </a:rPr>
              <a:t> </a:t>
            </a:r>
            <a:r>
              <a:rPr lang="en-US" sz="1400" b="1">
                <a:solidFill>
                  <a:srgbClr val="002060"/>
                </a:solidFill>
                <a:latin typeface="Raleway" pitchFamily="34" charset="-70"/>
              </a:rPr>
              <a:t>data for a long </a:t>
            </a:r>
            <a:r>
              <a:rPr lang="lt-LT" sz="1400" b="1" err="1">
                <a:solidFill>
                  <a:srgbClr val="002060"/>
                </a:solidFill>
                <a:latin typeface="Raleway" pitchFamily="34" charset="-70"/>
              </a:rPr>
              <a:t>time</a:t>
            </a:r>
            <a:r>
              <a:rPr lang="lt-LT" sz="1400" b="1">
                <a:solidFill>
                  <a:srgbClr val="002060"/>
                </a:solidFill>
                <a:latin typeface="Raleway" pitchFamily="34" charset="-70"/>
              </a:rPr>
              <a:t> </a:t>
            </a:r>
            <a:r>
              <a:rPr lang="en-US" sz="1400" b="1">
                <a:solidFill>
                  <a:srgbClr val="002060"/>
                </a:solidFill>
                <a:latin typeface="Raleway" pitchFamily="34" charset="-70"/>
              </a:rPr>
              <a:t>period</a:t>
            </a:r>
          </a:p>
        </p:txBody>
      </p:sp>
      <p:sp>
        <p:nvSpPr>
          <p:cNvPr id="26" name="TextBox 25"/>
          <p:cNvSpPr txBox="1"/>
          <p:nvPr/>
        </p:nvSpPr>
        <p:spPr>
          <a:xfrm>
            <a:off x="6279382" y="2697182"/>
            <a:ext cx="2592288" cy="738664"/>
          </a:xfrm>
          <a:prstGeom prst="rect">
            <a:avLst/>
          </a:prstGeom>
          <a:noFill/>
        </p:spPr>
        <p:txBody>
          <a:bodyPr wrap="square" rtlCol="0" anchor="ctr">
            <a:spAutoFit/>
          </a:bodyPr>
          <a:lstStyle/>
          <a:p>
            <a:pPr lvl="0"/>
            <a:r>
              <a:rPr lang="en-US" sz="1400" b="1" dirty="0">
                <a:solidFill>
                  <a:srgbClr val="002060"/>
                </a:solidFill>
                <a:latin typeface="Raleway" pitchFamily="34" charset="-70"/>
              </a:rPr>
              <a:t>Automated  detection of risk of diseases in the early phase</a:t>
            </a:r>
          </a:p>
        </p:txBody>
      </p:sp>
      <p:sp>
        <p:nvSpPr>
          <p:cNvPr id="27" name="TextBox 26"/>
          <p:cNvSpPr txBox="1"/>
          <p:nvPr/>
        </p:nvSpPr>
        <p:spPr>
          <a:xfrm>
            <a:off x="6300192" y="1059582"/>
            <a:ext cx="2304256" cy="523220"/>
          </a:xfrm>
          <a:prstGeom prst="rect">
            <a:avLst/>
          </a:prstGeom>
          <a:noFill/>
        </p:spPr>
        <p:txBody>
          <a:bodyPr wrap="square" rtlCol="0" anchor="ctr">
            <a:spAutoFit/>
          </a:bodyPr>
          <a:lstStyle/>
          <a:p>
            <a:r>
              <a:rPr lang="en-US" sz="1400" b="1" dirty="0">
                <a:solidFill>
                  <a:srgbClr val="002060"/>
                </a:solidFill>
                <a:latin typeface="Raleway" pitchFamily="34" charset="-70"/>
              </a:rPr>
              <a:t>Visualization of health data and health reports</a:t>
            </a:r>
          </a:p>
        </p:txBody>
      </p:sp>
      <p:sp>
        <p:nvSpPr>
          <p:cNvPr id="28" name="TextBox 27"/>
          <p:cNvSpPr txBox="1"/>
          <p:nvPr/>
        </p:nvSpPr>
        <p:spPr>
          <a:xfrm>
            <a:off x="6300192" y="3601654"/>
            <a:ext cx="2386608" cy="738664"/>
          </a:xfrm>
          <a:prstGeom prst="rect">
            <a:avLst/>
          </a:prstGeom>
          <a:noFill/>
        </p:spPr>
        <p:txBody>
          <a:bodyPr wrap="square" rtlCol="0" anchor="ctr">
            <a:spAutoFit/>
          </a:bodyPr>
          <a:lstStyle/>
          <a:p>
            <a:pPr lvl="0"/>
            <a:r>
              <a:rPr lang="en-US" sz="1400" b="1" dirty="0">
                <a:solidFill>
                  <a:srgbClr val="002060"/>
                </a:solidFill>
                <a:latin typeface="Raleway" pitchFamily="34" charset="-70"/>
              </a:rPr>
              <a:t>Forecast based on AI model of patients health status changes</a:t>
            </a:r>
          </a:p>
        </p:txBody>
      </p:sp>
      <p:sp>
        <p:nvSpPr>
          <p:cNvPr id="30" name="TextBox 29">
            <a:extLst>
              <a:ext uri="{FF2B5EF4-FFF2-40B4-BE49-F238E27FC236}">
                <a16:creationId xmlns:a16="http://schemas.microsoft.com/office/drawing/2014/main" id="{93C6B582-DFB5-4455-B31B-8548176FF39A}"/>
              </a:ext>
            </a:extLst>
          </p:cNvPr>
          <p:cNvSpPr txBox="1"/>
          <p:nvPr/>
        </p:nvSpPr>
        <p:spPr>
          <a:xfrm>
            <a:off x="6300192" y="1913895"/>
            <a:ext cx="2664296" cy="523220"/>
          </a:xfrm>
          <a:prstGeom prst="rect">
            <a:avLst/>
          </a:prstGeom>
          <a:noFill/>
        </p:spPr>
        <p:txBody>
          <a:bodyPr wrap="square" rtlCol="0" anchor="ctr">
            <a:spAutoFit/>
          </a:bodyPr>
          <a:lstStyle/>
          <a:p>
            <a:pPr lvl="0"/>
            <a:r>
              <a:rPr lang="en-US" sz="1400" b="1" dirty="0">
                <a:solidFill>
                  <a:srgbClr val="002060"/>
                </a:solidFill>
                <a:latin typeface="Raleway" pitchFamily="34" charset="-70"/>
              </a:rPr>
              <a:t>Opportunity</a:t>
            </a:r>
            <a:r>
              <a:rPr lang="lt-LT" sz="1400" b="1" dirty="0">
                <a:solidFill>
                  <a:srgbClr val="002060"/>
                </a:solidFill>
                <a:latin typeface="Raleway" pitchFamily="34" charset="-70"/>
              </a:rPr>
              <a:t> </a:t>
            </a:r>
            <a:r>
              <a:rPr lang="en-US" sz="1400" b="1" dirty="0">
                <a:solidFill>
                  <a:srgbClr val="002060"/>
                </a:solidFill>
                <a:latin typeface="Raleway" pitchFamily="34" charset="-70"/>
              </a:rPr>
              <a:t>to communicate with</a:t>
            </a:r>
            <a:r>
              <a:rPr lang="lt-LT" sz="1400" b="1" dirty="0">
                <a:solidFill>
                  <a:srgbClr val="002060"/>
                </a:solidFill>
                <a:latin typeface="Raleway" pitchFamily="34" charset="-70"/>
              </a:rPr>
              <a:t> </a:t>
            </a:r>
            <a:r>
              <a:rPr lang="en-US" sz="1400" b="1" dirty="0">
                <a:solidFill>
                  <a:srgbClr val="002060"/>
                </a:solidFill>
                <a:latin typeface="Raleway" pitchFamily="34" charset="-70"/>
              </a:rPr>
              <a:t>patient</a:t>
            </a:r>
          </a:p>
        </p:txBody>
      </p:sp>
    </p:spTree>
    <p:extLst>
      <p:ext uri="{BB962C8B-B14F-4D97-AF65-F5344CB8AC3E}">
        <p14:creationId xmlns:p14="http://schemas.microsoft.com/office/powerpoint/2010/main" val="328301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25CB-5C2C-4E91-878D-046480C5CC51}"/>
              </a:ext>
            </a:extLst>
          </p:cNvPr>
          <p:cNvSpPr>
            <a:spLocks noGrp="1"/>
          </p:cNvSpPr>
          <p:nvPr>
            <p:ph type="title"/>
          </p:nvPr>
        </p:nvSpPr>
        <p:spPr/>
        <p:txBody>
          <a:bodyPr>
            <a:normAutofit fontScale="90000"/>
          </a:bodyPr>
          <a:lstStyle/>
          <a:p>
            <a:r>
              <a:rPr lang="en-US" dirty="0"/>
              <a:t>TECHNOLOGIE</a:t>
            </a:r>
            <a:br>
              <a:rPr lang="en-US" dirty="0"/>
            </a:br>
            <a:endParaRPr lang="en-US" dirty="0"/>
          </a:p>
        </p:txBody>
      </p:sp>
      <p:sp>
        <p:nvSpPr>
          <p:cNvPr id="3" name="Text Placeholder 2">
            <a:extLst>
              <a:ext uri="{FF2B5EF4-FFF2-40B4-BE49-F238E27FC236}">
                <a16:creationId xmlns:a16="http://schemas.microsoft.com/office/drawing/2014/main" id="{58C4D9E5-0886-4B8A-AAFE-36C7EF4285C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556AB7A-72A9-45CE-B9DA-29C827BDBB1F}"/>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12968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7DE1-AB7C-410C-9B44-685CDB08FA9A}"/>
              </a:ext>
            </a:extLst>
          </p:cNvPr>
          <p:cNvSpPr>
            <a:spLocks noGrp="1"/>
          </p:cNvSpPr>
          <p:nvPr>
            <p:ph type="title"/>
          </p:nvPr>
        </p:nvSpPr>
        <p:spPr/>
        <p:txBody>
          <a:bodyPr>
            <a:normAutofit/>
          </a:bodyPr>
          <a:lstStyle/>
          <a:p>
            <a:r>
              <a:rPr lang="en-US" dirty="0"/>
              <a:t>AI algorithms in </a:t>
            </a:r>
            <a:r>
              <a:rPr lang="en-US" dirty="0" err="1"/>
              <a:t>dHealth</a:t>
            </a:r>
            <a:r>
              <a:rPr lang="en-US" dirty="0"/>
              <a:t> </a:t>
            </a:r>
          </a:p>
        </p:txBody>
      </p:sp>
      <p:sp>
        <p:nvSpPr>
          <p:cNvPr id="3" name="Content Placeholder 2">
            <a:extLst>
              <a:ext uri="{FF2B5EF4-FFF2-40B4-BE49-F238E27FC236}">
                <a16:creationId xmlns:a16="http://schemas.microsoft.com/office/drawing/2014/main" id="{B73A41A7-8630-4C4C-8C03-99E21F026F5F}"/>
              </a:ext>
            </a:extLst>
          </p:cNvPr>
          <p:cNvSpPr>
            <a:spLocks noGrp="1"/>
          </p:cNvSpPr>
          <p:nvPr>
            <p:ph idx="1"/>
          </p:nvPr>
        </p:nvSpPr>
        <p:spPr>
          <a:xfrm>
            <a:off x="457200" y="980925"/>
            <a:ext cx="8229600" cy="3607049"/>
          </a:xfrm>
        </p:spPr>
        <p:txBody>
          <a:bodyPr>
            <a:normAutofit fontScale="55000" lnSpcReduction="20000"/>
          </a:bodyPr>
          <a:lstStyle/>
          <a:p>
            <a:pPr marL="251222" indent="-251222">
              <a:lnSpc>
                <a:spcPct val="120000"/>
              </a:lnSpc>
              <a:buClr>
                <a:schemeClr val="accent2"/>
              </a:buClr>
            </a:pPr>
            <a:endParaRPr lang="en-US" sz="1425" dirty="0"/>
          </a:p>
          <a:p>
            <a:pPr marL="251222" indent="-251222">
              <a:lnSpc>
                <a:spcPct val="120000"/>
              </a:lnSpc>
              <a:buClr>
                <a:srgbClr val="00B0F0"/>
              </a:buClr>
            </a:pPr>
            <a:r>
              <a:rPr lang="en-US" sz="3000" dirty="0"/>
              <a:t>AI algorithms accommodates different configurations of raw data, assign context weighting, and calculate the predictive power of every combination of variables available to assess diagnostic and prognostic elements.</a:t>
            </a:r>
          </a:p>
          <a:p>
            <a:pPr marL="251222" indent="-251222">
              <a:lnSpc>
                <a:spcPct val="120000"/>
              </a:lnSpc>
              <a:buClr>
                <a:srgbClr val="00B0F0"/>
              </a:buClr>
            </a:pPr>
            <a:endParaRPr lang="en-US" sz="1425" dirty="0"/>
          </a:p>
          <a:p>
            <a:pPr marL="251222" indent="-251222">
              <a:lnSpc>
                <a:spcPct val="120000"/>
              </a:lnSpc>
              <a:buClr>
                <a:srgbClr val="00B0F0"/>
              </a:buClr>
            </a:pPr>
            <a:r>
              <a:rPr lang="en-US" sz="3000" dirty="0"/>
              <a:t>AI algorithms in </a:t>
            </a:r>
            <a:r>
              <a:rPr lang="en-US" sz="3000" dirty="0" err="1"/>
              <a:t>dHealth</a:t>
            </a:r>
            <a:r>
              <a:rPr lang="en-US" sz="3000" dirty="0"/>
              <a:t> handle risk profiles that are highly individualized, allowing analysis of CVD disorders with multiple etiologies and of incomplete data, as is typical in real clinical settings. </a:t>
            </a:r>
          </a:p>
          <a:p>
            <a:pPr marL="251222" indent="-251222">
              <a:lnSpc>
                <a:spcPct val="120000"/>
              </a:lnSpc>
              <a:buClr>
                <a:srgbClr val="00B0F0"/>
              </a:buClr>
            </a:pPr>
            <a:endParaRPr lang="en-US" sz="1425" dirty="0"/>
          </a:p>
          <a:p>
            <a:pPr marL="251222" indent="-251222">
              <a:lnSpc>
                <a:spcPct val="120000"/>
              </a:lnSpc>
              <a:buClr>
                <a:srgbClr val="00B0F0"/>
              </a:buClr>
            </a:pPr>
            <a:r>
              <a:rPr lang="en-US" sz="3000" dirty="0"/>
              <a:t>Using decision trees and nested analytic structures, clinicians can then extract the minimum data necessary to make a diagnosis recommendations.</a:t>
            </a:r>
          </a:p>
        </p:txBody>
      </p:sp>
    </p:spTree>
    <p:extLst>
      <p:ext uri="{BB962C8B-B14F-4D97-AF65-F5344CB8AC3E}">
        <p14:creationId xmlns:p14="http://schemas.microsoft.com/office/powerpoint/2010/main" val="292351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pitchFamily="34" charset="-70"/>
              </a:rPr>
              <a:t>One of AI use case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378" y="915567"/>
            <a:ext cx="5688632" cy="2025009"/>
          </a:xfrm>
          <a:prstGeom prst="rect">
            <a:avLst/>
          </a:prstGeom>
        </p:spPr>
      </p:pic>
      <p:sp>
        <p:nvSpPr>
          <p:cNvPr id="5" name="Rectangle 4">
            <a:extLst>
              <a:ext uri="{FF2B5EF4-FFF2-40B4-BE49-F238E27FC236}">
                <a16:creationId xmlns:a16="http://schemas.microsoft.com/office/drawing/2014/main" id="{C14D02FF-1CF8-4608-A261-49AED4350CA5}"/>
              </a:ext>
            </a:extLst>
          </p:cNvPr>
          <p:cNvSpPr/>
          <p:nvPr/>
        </p:nvSpPr>
        <p:spPr>
          <a:xfrm>
            <a:off x="457200" y="3196281"/>
            <a:ext cx="8374191" cy="1384995"/>
          </a:xfrm>
          <a:prstGeom prst="rect">
            <a:avLst/>
          </a:prstGeom>
        </p:spPr>
        <p:txBody>
          <a:bodyPr wrap="square">
            <a:spAutoFit/>
          </a:bodyPr>
          <a:lstStyle/>
          <a:p>
            <a:pPr marL="7938" lvl="1"/>
            <a:r>
              <a:rPr lang="en-US" sz="1400" dirty="0">
                <a:latin typeface="Raleway" pitchFamily="34" charset="-70"/>
              </a:rPr>
              <a:t>One of use case, when models detect connections between telemetry and diseases in a large population of users, they assign each user to one of the risk groups and periodically update the estimate of subordination to the group, track the user’s “movement” in the particular group (up or down) and between individual groups (better or worse). And in Phase4 models provides forecast of movement of the user to the next group which allowed to indicate potential health conditions in future. </a:t>
            </a:r>
          </a:p>
        </p:txBody>
      </p:sp>
    </p:spTree>
    <p:extLst>
      <p:ext uri="{BB962C8B-B14F-4D97-AF65-F5344CB8AC3E}">
        <p14:creationId xmlns:p14="http://schemas.microsoft.com/office/powerpoint/2010/main" val="1912980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54" y="1923678"/>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7C30DE5-2CFE-4F69-89AA-1BCBC05F1921}"/>
              </a:ext>
            </a:extLst>
          </p:cNvPr>
          <p:cNvPicPr>
            <a:picLocks noChangeAspect="1"/>
          </p:cNvPicPr>
          <p:nvPr/>
        </p:nvPicPr>
        <p:blipFill>
          <a:blip r:embed="rId3"/>
          <a:stretch>
            <a:fillRect/>
          </a:stretch>
        </p:blipFill>
        <p:spPr>
          <a:xfrm>
            <a:off x="6010668" y="3456384"/>
            <a:ext cx="1059582" cy="1059582"/>
          </a:xfrm>
          <a:prstGeom prst="rect">
            <a:avLst/>
          </a:prstGeom>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535" y="3335398"/>
            <a:ext cx="1324584" cy="132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01" y="1128063"/>
            <a:ext cx="1159752" cy="32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5150" y="195486"/>
            <a:ext cx="8229600" cy="578183"/>
          </a:xfrm>
        </p:spPr>
        <p:txBody>
          <a:bodyPr/>
          <a:lstStyle/>
          <a:p>
            <a:r>
              <a:rPr lang="en-US" dirty="0" err="1"/>
              <a:t>dH</a:t>
            </a:r>
            <a:r>
              <a:rPr lang="lt-LT" dirty="0"/>
              <a:t>ealth system integration with providers </a:t>
            </a:r>
            <a:endParaRPr lang="en-US" dirty="0"/>
          </a:p>
        </p:txBody>
      </p:sp>
      <p:sp>
        <p:nvSpPr>
          <p:cNvPr id="5" name="Content Placeholder 2"/>
          <p:cNvSpPr txBox="1">
            <a:spLocks/>
          </p:cNvSpPr>
          <p:nvPr/>
        </p:nvSpPr>
        <p:spPr>
          <a:xfrm>
            <a:off x="467544" y="1268957"/>
            <a:ext cx="4248472" cy="36070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aleway" pitchFamily="34" charset="-7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aleway" pitchFamily="34" charset="-7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aleway" pitchFamily="34" charset="-7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p>
        </p:txBody>
      </p:sp>
      <p:pic>
        <p:nvPicPr>
          <p:cNvPr id="6" name="Picture 5">
            <a:extLst>
              <a:ext uri="{FF2B5EF4-FFF2-40B4-BE49-F238E27FC236}">
                <a16:creationId xmlns:a16="http://schemas.microsoft.com/office/drawing/2014/main" id="{63419568-96BB-4987-BC74-FEE30EE5D034}"/>
              </a:ext>
            </a:extLst>
          </p:cNvPr>
          <p:cNvPicPr>
            <a:picLocks noChangeAspect="1"/>
          </p:cNvPicPr>
          <p:nvPr/>
        </p:nvPicPr>
        <p:blipFill>
          <a:blip r:embed="rId6"/>
          <a:stretch>
            <a:fillRect/>
          </a:stretch>
        </p:blipFill>
        <p:spPr>
          <a:xfrm>
            <a:off x="2260510" y="918602"/>
            <a:ext cx="532385" cy="810279"/>
          </a:xfrm>
          <a:prstGeom prst="rect">
            <a:avLst/>
          </a:prstGeom>
        </p:spPr>
      </p:pic>
      <p:pic>
        <p:nvPicPr>
          <p:cNvPr id="8" name="Picture 7">
            <a:extLst>
              <a:ext uri="{FF2B5EF4-FFF2-40B4-BE49-F238E27FC236}">
                <a16:creationId xmlns:a16="http://schemas.microsoft.com/office/drawing/2014/main" id="{494A66D8-2A0A-481E-8A0F-53B898518A91}"/>
              </a:ext>
            </a:extLst>
          </p:cNvPr>
          <p:cNvPicPr>
            <a:picLocks noChangeAspect="1"/>
          </p:cNvPicPr>
          <p:nvPr/>
        </p:nvPicPr>
        <p:blipFill>
          <a:blip r:embed="rId7"/>
          <a:stretch>
            <a:fillRect/>
          </a:stretch>
        </p:blipFill>
        <p:spPr>
          <a:xfrm>
            <a:off x="3336613" y="809901"/>
            <a:ext cx="851149" cy="1096177"/>
          </a:xfrm>
          <a:prstGeom prst="rect">
            <a:avLst/>
          </a:prstGeom>
        </p:spPr>
      </p:pic>
      <p:pic>
        <p:nvPicPr>
          <p:cNvPr id="9" name="Picture 8">
            <a:extLst>
              <a:ext uri="{FF2B5EF4-FFF2-40B4-BE49-F238E27FC236}">
                <a16:creationId xmlns:a16="http://schemas.microsoft.com/office/drawing/2014/main" id="{9B39BB6F-07CE-40D3-A76E-F24D2EEC6D18}"/>
              </a:ext>
            </a:extLst>
          </p:cNvPr>
          <p:cNvPicPr>
            <a:picLocks noChangeAspect="1"/>
          </p:cNvPicPr>
          <p:nvPr/>
        </p:nvPicPr>
        <p:blipFill>
          <a:blip r:embed="rId8"/>
          <a:stretch>
            <a:fillRect/>
          </a:stretch>
        </p:blipFill>
        <p:spPr>
          <a:xfrm>
            <a:off x="5987062" y="844732"/>
            <a:ext cx="1177034" cy="1177034"/>
          </a:xfrm>
          <a:prstGeom prst="rect">
            <a:avLst/>
          </a:prstGeom>
        </p:spPr>
      </p:pic>
      <p:pic>
        <p:nvPicPr>
          <p:cNvPr id="10" name="Picture 9">
            <a:extLst>
              <a:ext uri="{FF2B5EF4-FFF2-40B4-BE49-F238E27FC236}">
                <a16:creationId xmlns:a16="http://schemas.microsoft.com/office/drawing/2014/main" id="{6FADE6E7-9A65-45A9-9ED4-623626B0593D}"/>
              </a:ext>
            </a:extLst>
          </p:cNvPr>
          <p:cNvPicPr>
            <a:picLocks noChangeAspect="1"/>
          </p:cNvPicPr>
          <p:nvPr/>
        </p:nvPicPr>
        <p:blipFill>
          <a:blip r:embed="rId9"/>
          <a:stretch>
            <a:fillRect/>
          </a:stretch>
        </p:blipFill>
        <p:spPr>
          <a:xfrm>
            <a:off x="4507914" y="777254"/>
            <a:ext cx="1177034" cy="1177034"/>
          </a:xfrm>
          <a:prstGeom prst="rect">
            <a:avLst/>
          </a:prstGeom>
        </p:spPr>
      </p:pic>
      <p:pic>
        <p:nvPicPr>
          <p:cNvPr id="11" name="Picture 10">
            <a:extLst>
              <a:ext uri="{FF2B5EF4-FFF2-40B4-BE49-F238E27FC236}">
                <a16:creationId xmlns:a16="http://schemas.microsoft.com/office/drawing/2014/main" id="{AC8518A4-FD36-4A0F-BD88-C6FE221265F2}"/>
              </a:ext>
            </a:extLst>
          </p:cNvPr>
          <p:cNvPicPr>
            <a:picLocks noChangeAspect="1"/>
          </p:cNvPicPr>
          <p:nvPr/>
        </p:nvPicPr>
        <p:blipFill>
          <a:blip r:embed="rId10"/>
          <a:stretch>
            <a:fillRect/>
          </a:stretch>
        </p:blipFill>
        <p:spPr>
          <a:xfrm>
            <a:off x="1951661" y="3427008"/>
            <a:ext cx="1297276" cy="1165906"/>
          </a:xfrm>
          <a:prstGeom prst="rect">
            <a:avLst/>
          </a:prstGeom>
        </p:spPr>
      </p:pic>
      <p:pic>
        <p:nvPicPr>
          <p:cNvPr id="12" name="Picture 11">
            <a:extLst>
              <a:ext uri="{FF2B5EF4-FFF2-40B4-BE49-F238E27FC236}">
                <a16:creationId xmlns:a16="http://schemas.microsoft.com/office/drawing/2014/main" id="{F4268E07-2354-4BD4-A189-70ECEA49678A}"/>
              </a:ext>
            </a:extLst>
          </p:cNvPr>
          <p:cNvPicPr>
            <a:picLocks noChangeAspect="1"/>
          </p:cNvPicPr>
          <p:nvPr/>
        </p:nvPicPr>
        <p:blipFill>
          <a:blip r:embed="rId11"/>
          <a:stretch>
            <a:fillRect/>
          </a:stretch>
        </p:blipFill>
        <p:spPr>
          <a:xfrm>
            <a:off x="3640490" y="3448913"/>
            <a:ext cx="1070303" cy="1070303"/>
          </a:xfrm>
          <a:prstGeom prst="rect">
            <a:avLst/>
          </a:prstGeom>
        </p:spPr>
      </p:pic>
      <p:pic>
        <p:nvPicPr>
          <p:cNvPr id="13" name="Picture 12">
            <a:extLst>
              <a:ext uri="{FF2B5EF4-FFF2-40B4-BE49-F238E27FC236}">
                <a16:creationId xmlns:a16="http://schemas.microsoft.com/office/drawing/2014/main" id="{59A36FC7-9D53-4AE8-80D1-2952669B8AB9}"/>
              </a:ext>
            </a:extLst>
          </p:cNvPr>
          <p:cNvPicPr>
            <a:picLocks noChangeAspect="1"/>
          </p:cNvPicPr>
          <p:nvPr/>
        </p:nvPicPr>
        <p:blipFill>
          <a:blip r:embed="rId12"/>
          <a:stretch>
            <a:fillRect/>
          </a:stretch>
        </p:blipFill>
        <p:spPr>
          <a:xfrm>
            <a:off x="2082280" y="2221101"/>
            <a:ext cx="917914" cy="917914"/>
          </a:xfrm>
          <a:prstGeom prst="rect">
            <a:avLst/>
          </a:prstGeom>
        </p:spPr>
      </p:pic>
      <p:pic>
        <p:nvPicPr>
          <p:cNvPr id="14" name="Picture 13">
            <a:extLst>
              <a:ext uri="{FF2B5EF4-FFF2-40B4-BE49-F238E27FC236}">
                <a16:creationId xmlns:a16="http://schemas.microsoft.com/office/drawing/2014/main" id="{9CA440E2-5A06-4B13-8882-8C9FC78DCC78}"/>
              </a:ext>
            </a:extLst>
          </p:cNvPr>
          <p:cNvPicPr>
            <a:picLocks noChangeAspect="1"/>
          </p:cNvPicPr>
          <p:nvPr/>
        </p:nvPicPr>
        <p:blipFill>
          <a:blip r:embed="rId13"/>
          <a:stretch>
            <a:fillRect/>
          </a:stretch>
        </p:blipFill>
        <p:spPr>
          <a:xfrm>
            <a:off x="3267576" y="2158759"/>
            <a:ext cx="989055" cy="989055"/>
          </a:xfrm>
          <a:prstGeom prst="rect">
            <a:avLst/>
          </a:prstGeom>
        </p:spPr>
      </p:pic>
      <p:pic>
        <p:nvPicPr>
          <p:cNvPr id="15" name="Picture 14">
            <a:extLst>
              <a:ext uri="{FF2B5EF4-FFF2-40B4-BE49-F238E27FC236}">
                <a16:creationId xmlns:a16="http://schemas.microsoft.com/office/drawing/2014/main" id="{62A7ADB8-C26A-4D31-BA25-8F69AB6BE041}"/>
              </a:ext>
            </a:extLst>
          </p:cNvPr>
          <p:cNvPicPr>
            <a:picLocks noChangeAspect="1"/>
          </p:cNvPicPr>
          <p:nvPr/>
        </p:nvPicPr>
        <p:blipFill>
          <a:blip r:embed="rId14"/>
          <a:stretch>
            <a:fillRect/>
          </a:stretch>
        </p:blipFill>
        <p:spPr>
          <a:xfrm>
            <a:off x="7611594" y="3597061"/>
            <a:ext cx="911608" cy="860008"/>
          </a:xfrm>
          <a:prstGeom prst="rect">
            <a:avLst/>
          </a:prstGeom>
        </p:spPr>
      </p:pic>
      <p:pic>
        <p:nvPicPr>
          <p:cNvPr id="17" name="Picture 16">
            <a:extLst>
              <a:ext uri="{FF2B5EF4-FFF2-40B4-BE49-F238E27FC236}">
                <a16:creationId xmlns:a16="http://schemas.microsoft.com/office/drawing/2014/main" id="{D84992AE-B7B4-4AB3-AE03-AE1EAD390426}"/>
              </a:ext>
            </a:extLst>
          </p:cNvPr>
          <p:cNvPicPr>
            <a:picLocks noChangeAspect="1"/>
          </p:cNvPicPr>
          <p:nvPr/>
        </p:nvPicPr>
        <p:blipFill>
          <a:blip r:embed="rId15"/>
          <a:stretch>
            <a:fillRect/>
          </a:stretch>
        </p:blipFill>
        <p:spPr>
          <a:xfrm>
            <a:off x="7347986" y="773670"/>
            <a:ext cx="1206578" cy="1206578"/>
          </a:xfrm>
          <a:prstGeom prst="rect">
            <a:avLst/>
          </a:prstGeom>
        </p:spPr>
      </p:pic>
      <p:cxnSp>
        <p:nvCxnSpPr>
          <p:cNvPr id="7" name="Tiesioji jungtis 6">
            <a:extLst>
              <a:ext uri="{FF2B5EF4-FFF2-40B4-BE49-F238E27FC236}">
                <a16:creationId xmlns:a16="http://schemas.microsoft.com/office/drawing/2014/main" id="{CEA818C0-5D9B-4F94-898D-D4BBA7D71215}"/>
              </a:ext>
            </a:extLst>
          </p:cNvPr>
          <p:cNvCxnSpPr/>
          <p:nvPr/>
        </p:nvCxnSpPr>
        <p:spPr>
          <a:xfrm>
            <a:off x="467544" y="1980248"/>
            <a:ext cx="820631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Tiesioji jungtis 19">
            <a:extLst>
              <a:ext uri="{FF2B5EF4-FFF2-40B4-BE49-F238E27FC236}">
                <a16:creationId xmlns:a16="http://schemas.microsoft.com/office/drawing/2014/main" id="{4D6DBC50-C9AE-4115-B3FB-8D7442612A6E}"/>
              </a:ext>
            </a:extLst>
          </p:cNvPr>
          <p:cNvCxnSpPr>
            <a:cxnSpLocks/>
          </p:cNvCxnSpPr>
          <p:nvPr/>
        </p:nvCxnSpPr>
        <p:spPr>
          <a:xfrm>
            <a:off x="492535" y="3303279"/>
            <a:ext cx="458352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Tiesioji jungtis 21">
            <a:extLst>
              <a:ext uri="{FF2B5EF4-FFF2-40B4-BE49-F238E27FC236}">
                <a16:creationId xmlns:a16="http://schemas.microsoft.com/office/drawing/2014/main" id="{48DEEEAE-F33D-4BFF-82D9-5C0859149948}"/>
              </a:ext>
            </a:extLst>
          </p:cNvPr>
          <p:cNvCxnSpPr>
            <a:cxnSpLocks/>
          </p:cNvCxnSpPr>
          <p:nvPr/>
        </p:nvCxnSpPr>
        <p:spPr>
          <a:xfrm>
            <a:off x="5868144" y="3303279"/>
            <a:ext cx="278771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420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7494"/>
            <a:ext cx="6203032" cy="1080120"/>
          </a:xfrm>
        </p:spPr>
        <p:txBody>
          <a:bodyPr anchor="t">
            <a:normAutofit/>
          </a:bodyPr>
          <a:lstStyle/>
          <a:p>
            <a:r>
              <a:rPr lang="en-US"/>
              <a:t>A general scheme for obtaining data from various vendors</a:t>
            </a:r>
          </a:p>
        </p:txBody>
      </p:sp>
      <p:pic>
        <p:nvPicPr>
          <p:cNvPr id="6146" name="Picture 2" descr="C:\Users\entuziastas\Desktop\IMG_05032018_130643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598"/>
            <a:ext cx="6503834" cy="3403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32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urinio vietos rezervavimo ženklas 6">
            <a:extLst>
              <a:ext uri="{FF2B5EF4-FFF2-40B4-BE49-F238E27FC236}">
                <a16:creationId xmlns:a16="http://schemas.microsoft.com/office/drawing/2014/main" id="{0BE9764A-B70C-40C7-BCEE-89CEBD6673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631" y="869973"/>
            <a:ext cx="3618224" cy="1688120"/>
          </a:xfrm>
          <a:prstGeom prst="rect">
            <a:avLst/>
          </a:prstGeom>
        </p:spPr>
      </p:pic>
      <p:pic>
        <p:nvPicPr>
          <p:cNvPr id="8" name="Paveikslėlis 4">
            <a:extLst>
              <a:ext uri="{FF2B5EF4-FFF2-40B4-BE49-F238E27FC236}">
                <a16:creationId xmlns:a16="http://schemas.microsoft.com/office/drawing/2014/main" id="{8FD71A14-E077-4872-88CD-192CD9A8D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8234" y="1714033"/>
            <a:ext cx="3453851" cy="1691497"/>
          </a:xfrm>
          <a:prstGeom prst="rect">
            <a:avLst/>
          </a:prstGeom>
        </p:spPr>
      </p:pic>
      <p:sp>
        <p:nvSpPr>
          <p:cNvPr id="2" name="Title 1">
            <a:extLst>
              <a:ext uri="{FF2B5EF4-FFF2-40B4-BE49-F238E27FC236}">
                <a16:creationId xmlns:a16="http://schemas.microsoft.com/office/drawing/2014/main" id="{AF81C8DB-1F4B-492F-AE87-271303CDE66B}"/>
              </a:ext>
            </a:extLst>
          </p:cNvPr>
          <p:cNvSpPr>
            <a:spLocks noGrp="1"/>
          </p:cNvSpPr>
          <p:nvPr>
            <p:ph type="title"/>
          </p:nvPr>
        </p:nvSpPr>
        <p:spPr/>
        <p:txBody>
          <a:bodyPr/>
          <a:lstStyle/>
          <a:p>
            <a:r>
              <a:rPr lang="en-US" dirty="0"/>
              <a:t>Portal</a:t>
            </a:r>
          </a:p>
        </p:txBody>
      </p:sp>
      <p:pic>
        <p:nvPicPr>
          <p:cNvPr id="6" name="Turinio vietos rezervavimo ženklas 5">
            <a:extLst>
              <a:ext uri="{FF2B5EF4-FFF2-40B4-BE49-F238E27FC236}">
                <a16:creationId xmlns:a16="http://schemas.microsoft.com/office/drawing/2014/main" id="{D5027BA4-675B-4514-9676-C5D47BBFB89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9552" y="915567"/>
            <a:ext cx="3170754" cy="1552000"/>
          </a:xfrm>
        </p:spPr>
      </p:pic>
      <p:grpSp>
        <p:nvGrpSpPr>
          <p:cNvPr id="10" name="Group 9">
            <a:extLst>
              <a:ext uri="{FF2B5EF4-FFF2-40B4-BE49-F238E27FC236}">
                <a16:creationId xmlns:a16="http://schemas.microsoft.com/office/drawing/2014/main" id="{2703B90C-B909-4D03-B459-EA635FDA6E53}"/>
              </a:ext>
            </a:extLst>
          </p:cNvPr>
          <p:cNvGrpSpPr/>
          <p:nvPr/>
        </p:nvGrpSpPr>
        <p:grpSpPr>
          <a:xfrm>
            <a:off x="1114027" y="1735668"/>
            <a:ext cx="3583888" cy="1757030"/>
            <a:chOff x="1114027" y="1735668"/>
            <a:chExt cx="3583888" cy="1757030"/>
          </a:xfrm>
        </p:grpSpPr>
        <p:pic>
          <p:nvPicPr>
            <p:cNvPr id="4" name="Turinio vietos rezervavimo ženklas 5">
              <a:extLst>
                <a:ext uri="{FF2B5EF4-FFF2-40B4-BE49-F238E27FC236}">
                  <a16:creationId xmlns:a16="http://schemas.microsoft.com/office/drawing/2014/main" id="{7960F2FA-BA62-439D-9E67-EF07044CB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027" y="1735668"/>
              <a:ext cx="3583888" cy="1757030"/>
            </a:xfrm>
            <a:prstGeom prst="rect">
              <a:avLst/>
            </a:prstGeom>
          </p:spPr>
        </p:pic>
        <p:sp>
          <p:nvSpPr>
            <p:cNvPr id="3" name="Rectangle 2">
              <a:extLst>
                <a:ext uri="{FF2B5EF4-FFF2-40B4-BE49-F238E27FC236}">
                  <a16:creationId xmlns:a16="http://schemas.microsoft.com/office/drawing/2014/main" id="{167022B8-6A3E-4EDC-8DED-85E3EF7BA141}"/>
                </a:ext>
              </a:extLst>
            </p:cNvPr>
            <p:cNvSpPr/>
            <p:nvPr/>
          </p:nvSpPr>
          <p:spPr>
            <a:xfrm>
              <a:off x="1220258" y="2023533"/>
              <a:ext cx="464609" cy="6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Turinio vietos rezervavimo ženklas 5">
            <a:extLst>
              <a:ext uri="{FF2B5EF4-FFF2-40B4-BE49-F238E27FC236}">
                <a16:creationId xmlns:a16="http://schemas.microsoft.com/office/drawing/2014/main" id="{5242C225-F61E-4A50-B38E-28C7C3DD1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4090" y="2835175"/>
            <a:ext cx="3443329" cy="1688120"/>
          </a:xfrm>
          <a:prstGeom prst="rect">
            <a:avLst/>
          </a:prstGeom>
        </p:spPr>
      </p:pic>
      <p:grpSp>
        <p:nvGrpSpPr>
          <p:cNvPr id="14" name="Group 13">
            <a:extLst>
              <a:ext uri="{FF2B5EF4-FFF2-40B4-BE49-F238E27FC236}">
                <a16:creationId xmlns:a16="http://schemas.microsoft.com/office/drawing/2014/main" id="{8CA5AD8B-0731-4D96-BBE4-69594DF0A483}"/>
              </a:ext>
            </a:extLst>
          </p:cNvPr>
          <p:cNvGrpSpPr/>
          <p:nvPr/>
        </p:nvGrpSpPr>
        <p:grpSpPr>
          <a:xfrm>
            <a:off x="5272390" y="2835175"/>
            <a:ext cx="3414666" cy="1688120"/>
            <a:chOff x="5272390" y="2835175"/>
            <a:chExt cx="3414666" cy="1688120"/>
          </a:xfrm>
        </p:grpSpPr>
        <p:grpSp>
          <p:nvGrpSpPr>
            <p:cNvPr id="12" name="Group 11">
              <a:extLst>
                <a:ext uri="{FF2B5EF4-FFF2-40B4-BE49-F238E27FC236}">
                  <a16:creationId xmlns:a16="http://schemas.microsoft.com/office/drawing/2014/main" id="{D9BF8D24-F4F2-400F-A64E-81FC64B0E06E}"/>
                </a:ext>
              </a:extLst>
            </p:cNvPr>
            <p:cNvGrpSpPr/>
            <p:nvPr/>
          </p:nvGrpSpPr>
          <p:grpSpPr>
            <a:xfrm>
              <a:off x="5272390" y="2835175"/>
              <a:ext cx="3414666" cy="1688120"/>
              <a:chOff x="5272390" y="2835175"/>
              <a:chExt cx="3414666" cy="1688120"/>
            </a:xfrm>
          </p:grpSpPr>
          <p:pic>
            <p:nvPicPr>
              <p:cNvPr id="9" name="Paveikslėlis 6">
                <a:extLst>
                  <a:ext uri="{FF2B5EF4-FFF2-40B4-BE49-F238E27FC236}">
                    <a16:creationId xmlns:a16="http://schemas.microsoft.com/office/drawing/2014/main" id="{CBA154C4-F1BE-49DB-A777-545DDDB3D6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2390" y="2835175"/>
                <a:ext cx="3414666" cy="1688120"/>
              </a:xfrm>
              <a:prstGeom prst="rect">
                <a:avLst/>
              </a:prstGeom>
            </p:spPr>
          </p:pic>
          <p:sp>
            <p:nvSpPr>
              <p:cNvPr id="11" name="Rectangle 10">
                <a:extLst>
                  <a:ext uri="{FF2B5EF4-FFF2-40B4-BE49-F238E27FC236}">
                    <a16:creationId xmlns:a16="http://schemas.microsoft.com/office/drawing/2014/main" id="{7C4F15E6-3B36-4904-A7C1-6A31DEC0A0AC}"/>
                  </a:ext>
                </a:extLst>
              </p:cNvPr>
              <p:cNvSpPr/>
              <p:nvPr/>
            </p:nvSpPr>
            <p:spPr>
              <a:xfrm>
                <a:off x="5388461" y="3152443"/>
                <a:ext cx="505397" cy="712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BF08A8E8-4FB8-4BF0-A2C4-1FF6E377607B}"/>
                </a:ext>
              </a:extLst>
            </p:cNvPr>
            <p:cNvSpPr/>
            <p:nvPr/>
          </p:nvSpPr>
          <p:spPr>
            <a:xfrm>
              <a:off x="6093883" y="3657600"/>
              <a:ext cx="2567517" cy="45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0489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25CB-5C2C-4E91-878D-046480C5CC51}"/>
              </a:ext>
            </a:extLst>
          </p:cNvPr>
          <p:cNvSpPr>
            <a:spLocks noGrp="1"/>
          </p:cNvSpPr>
          <p:nvPr>
            <p:ph type="title"/>
          </p:nvPr>
        </p:nvSpPr>
        <p:spPr>
          <a:xfrm>
            <a:off x="1187624" y="2286012"/>
            <a:ext cx="6912768" cy="1021556"/>
          </a:xfrm>
        </p:spPr>
        <p:txBody>
          <a:bodyPr>
            <a:normAutofit fontScale="90000"/>
          </a:bodyPr>
          <a:lstStyle/>
          <a:p>
            <a:r>
              <a:rPr lang="en-US" dirty="0"/>
              <a:t>NEW Market potential for health care providers  </a:t>
            </a:r>
            <a:br>
              <a:rPr lang="en-US" dirty="0"/>
            </a:br>
            <a:endParaRPr lang="en-US" dirty="0"/>
          </a:p>
        </p:txBody>
      </p:sp>
      <p:sp>
        <p:nvSpPr>
          <p:cNvPr id="3" name="Text Placeholder 2">
            <a:extLst>
              <a:ext uri="{FF2B5EF4-FFF2-40B4-BE49-F238E27FC236}">
                <a16:creationId xmlns:a16="http://schemas.microsoft.com/office/drawing/2014/main" id="{58C4D9E5-0886-4B8A-AAFE-36C7EF4285C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556AB7A-72A9-45CE-B9DA-29C827BDBB1F}"/>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3776972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A7C6-C479-4209-9662-FBF9CECDBA52}"/>
              </a:ext>
            </a:extLst>
          </p:cNvPr>
          <p:cNvSpPr>
            <a:spLocks noGrp="1"/>
          </p:cNvSpPr>
          <p:nvPr>
            <p:ph type="title"/>
          </p:nvPr>
        </p:nvSpPr>
        <p:spPr/>
        <p:txBody>
          <a:bodyPr/>
          <a:lstStyle/>
          <a:p>
            <a:r>
              <a:rPr lang="en-US" b="1" dirty="0"/>
              <a:t>Market Potential</a:t>
            </a:r>
          </a:p>
        </p:txBody>
      </p:sp>
      <p:sp>
        <p:nvSpPr>
          <p:cNvPr id="3" name="Content Placeholder 2">
            <a:extLst>
              <a:ext uri="{FF2B5EF4-FFF2-40B4-BE49-F238E27FC236}">
                <a16:creationId xmlns:a16="http://schemas.microsoft.com/office/drawing/2014/main" id="{314AE04F-22B3-4EE3-86A0-89F2E4CC0A78}"/>
              </a:ext>
            </a:extLst>
          </p:cNvPr>
          <p:cNvSpPr>
            <a:spLocks noGrp="1"/>
          </p:cNvSpPr>
          <p:nvPr>
            <p:ph idx="1"/>
          </p:nvPr>
        </p:nvSpPr>
        <p:spPr>
          <a:xfrm>
            <a:off x="370936" y="961235"/>
            <a:ext cx="3845656" cy="3686174"/>
          </a:xfrm>
        </p:spPr>
        <p:txBody>
          <a:bodyPr>
            <a:normAutofit fontScale="32500" lnSpcReduction="20000"/>
          </a:bodyPr>
          <a:lstStyle/>
          <a:p>
            <a:pPr>
              <a:lnSpc>
                <a:spcPct val="120000"/>
              </a:lnSpc>
              <a:buClr>
                <a:srgbClr val="00B0F0"/>
              </a:buClr>
            </a:pPr>
            <a:r>
              <a:rPr lang="en-US" sz="3700" dirty="0"/>
              <a:t>Preventive healthcare is fast emerging as the most viable means to cut healthcare costs, making the market for preventive healthcare technologies and services a rapidly developing one.</a:t>
            </a:r>
          </a:p>
          <a:p>
            <a:pPr>
              <a:lnSpc>
                <a:spcPct val="120000"/>
              </a:lnSpc>
              <a:buClr>
                <a:srgbClr val="00B0F0"/>
              </a:buClr>
            </a:pPr>
            <a:endParaRPr lang="en-US" sz="3700" dirty="0"/>
          </a:p>
          <a:p>
            <a:pPr>
              <a:lnSpc>
                <a:spcPct val="120000"/>
              </a:lnSpc>
              <a:buClr>
                <a:srgbClr val="00B0F0"/>
              </a:buClr>
            </a:pPr>
            <a:r>
              <a:rPr lang="en-US" sz="3700" dirty="0"/>
              <a:t>Transparency Market Research states that the global preventive healthcare technologies and services market will expand at a 9.70% CAGR from 2014 to 2020, with its value </a:t>
            </a:r>
            <a:r>
              <a:rPr lang="en-US" sz="3700" dirty="0">
                <a:solidFill>
                  <a:srgbClr val="00B0F0"/>
                </a:solidFill>
              </a:rPr>
              <a:t>rising from US$72.8 bn in 2013 to US$144.8 bn by 2020.</a:t>
            </a:r>
          </a:p>
          <a:p>
            <a:pPr>
              <a:lnSpc>
                <a:spcPct val="120000"/>
              </a:lnSpc>
              <a:buClr>
                <a:srgbClr val="00B0F0"/>
              </a:buClr>
            </a:pPr>
            <a:endParaRPr lang="en-US" sz="3700" dirty="0"/>
          </a:p>
          <a:p>
            <a:pPr>
              <a:lnSpc>
                <a:spcPct val="120000"/>
              </a:lnSpc>
              <a:buClr>
                <a:srgbClr val="00B0F0"/>
              </a:buClr>
            </a:pPr>
            <a:r>
              <a:rPr lang="en-US" sz="3700" dirty="0"/>
              <a:t>The global preventive healthcare technologies and services market is expected </a:t>
            </a:r>
            <a:r>
              <a:rPr lang="en-US" sz="3700" dirty="0">
                <a:solidFill>
                  <a:srgbClr val="00B0F0"/>
                </a:solidFill>
              </a:rPr>
              <a:t>to reach USD 432.4 billion by 2024, </a:t>
            </a:r>
            <a:r>
              <a:rPr lang="en-US" sz="3700" dirty="0"/>
              <a:t>according to a new report by Grand View Research, Inc. </a:t>
            </a:r>
          </a:p>
          <a:p>
            <a:pPr marL="141685" indent="-141685">
              <a:lnSpc>
                <a:spcPct val="120000"/>
              </a:lnSpc>
              <a:buClr>
                <a:schemeClr val="accent2"/>
              </a:buClr>
            </a:pPr>
            <a:endParaRPr lang="en-US" sz="3700" dirty="0"/>
          </a:p>
          <a:p>
            <a:pPr marL="141685" indent="-141685">
              <a:lnSpc>
                <a:spcPct val="120000"/>
              </a:lnSpc>
              <a:buClr>
                <a:schemeClr val="accent2"/>
              </a:buClr>
            </a:pPr>
            <a:endParaRPr lang="en-US" dirty="0"/>
          </a:p>
        </p:txBody>
      </p:sp>
      <p:sp>
        <p:nvSpPr>
          <p:cNvPr id="4" name="Content Placeholder 2">
            <a:extLst>
              <a:ext uri="{FF2B5EF4-FFF2-40B4-BE49-F238E27FC236}">
                <a16:creationId xmlns:a16="http://schemas.microsoft.com/office/drawing/2014/main" id="{137F7794-CC16-496A-8225-86880DF6A35E}"/>
              </a:ext>
            </a:extLst>
          </p:cNvPr>
          <p:cNvSpPr txBox="1">
            <a:spLocks/>
          </p:cNvSpPr>
          <p:nvPr/>
        </p:nvSpPr>
        <p:spPr>
          <a:xfrm>
            <a:off x="4396021" y="915567"/>
            <a:ext cx="4226943" cy="36861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aleway" pitchFamily="34" charset="-7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aleway" pitchFamily="34" charset="-7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aleway" pitchFamily="34" charset="-7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B0F0"/>
              </a:buClr>
            </a:pPr>
            <a:r>
              <a:rPr lang="en-US" sz="1200" dirty="0"/>
              <a:t>Key factors driving the market expansion include the growing awareness about preventive measures, which enhance the quality of life, lifespan, and minimize the possible healthcare spending.</a:t>
            </a:r>
          </a:p>
          <a:p>
            <a:pPr>
              <a:buClr>
                <a:srgbClr val="00B0F0"/>
              </a:buClr>
            </a:pPr>
            <a:endParaRPr lang="en-US" sz="1200" dirty="0"/>
          </a:p>
          <a:p>
            <a:pPr>
              <a:buClr>
                <a:srgbClr val="00B0F0"/>
              </a:buClr>
            </a:pPr>
            <a:endParaRPr lang="en-US" sz="1200" dirty="0"/>
          </a:p>
          <a:p>
            <a:pPr>
              <a:buClr>
                <a:srgbClr val="00B0F0"/>
              </a:buClr>
            </a:pPr>
            <a:r>
              <a:rPr lang="en-US" sz="1200" dirty="0"/>
              <a:t>The global mHealth market is expected to reach </a:t>
            </a:r>
            <a:r>
              <a:rPr lang="en-US" sz="1200" dirty="0">
                <a:solidFill>
                  <a:srgbClr val="00B0F0"/>
                </a:solidFill>
              </a:rPr>
              <a:t>USD 111.8 billion by 2025</a:t>
            </a:r>
            <a:r>
              <a:rPr lang="en-US" sz="1200" dirty="0"/>
              <a:t>, growing at a CAGR of 44.2%, according to a report by Grand View Research, Inc. </a:t>
            </a:r>
          </a:p>
          <a:p>
            <a:pPr>
              <a:buClr>
                <a:srgbClr val="00B0F0"/>
              </a:buClr>
            </a:pPr>
            <a:endParaRPr lang="en-US" sz="1200" dirty="0"/>
          </a:p>
          <a:p>
            <a:pPr>
              <a:buClr>
                <a:srgbClr val="00B0F0"/>
              </a:buClr>
            </a:pPr>
            <a:endParaRPr lang="en-US" sz="1200" dirty="0"/>
          </a:p>
          <a:p>
            <a:pPr>
              <a:buClr>
                <a:srgbClr val="00B0F0"/>
              </a:buClr>
            </a:pPr>
            <a:r>
              <a:rPr lang="en-US" sz="1200" dirty="0"/>
              <a:t>The need to reduce long waiting periods to access healthcare facilities from specialists is the primary driver responsible for the adoption of mHealth.</a:t>
            </a:r>
          </a:p>
          <a:p>
            <a:pPr marL="141685" indent="-141685">
              <a:lnSpc>
                <a:spcPct val="120000"/>
              </a:lnSpc>
              <a:buClr>
                <a:schemeClr val="accent2"/>
              </a:buClr>
            </a:pPr>
            <a:endParaRPr lang="en-US" dirty="0"/>
          </a:p>
        </p:txBody>
      </p:sp>
    </p:spTree>
    <p:extLst>
      <p:ext uri="{BB962C8B-B14F-4D97-AF65-F5344CB8AC3E}">
        <p14:creationId xmlns:p14="http://schemas.microsoft.com/office/powerpoint/2010/main" val="249149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25CB-5C2C-4E91-878D-046480C5CC51}"/>
              </a:ext>
            </a:extLst>
          </p:cNvPr>
          <p:cNvSpPr>
            <a:spLocks noGrp="1"/>
          </p:cNvSpPr>
          <p:nvPr>
            <p:ph type="title"/>
          </p:nvPr>
        </p:nvSpPr>
        <p:spPr/>
        <p:txBody>
          <a:bodyPr>
            <a:normAutofit fontScale="90000"/>
          </a:bodyPr>
          <a:lstStyle/>
          <a:p>
            <a:r>
              <a:rPr lang="en-US" dirty="0"/>
              <a:t>Challenges</a:t>
            </a:r>
            <a:br>
              <a:rPr lang="en-US" dirty="0"/>
            </a:br>
            <a:endParaRPr lang="en-US" dirty="0"/>
          </a:p>
        </p:txBody>
      </p:sp>
      <p:sp>
        <p:nvSpPr>
          <p:cNvPr id="3" name="Text Placeholder 2">
            <a:extLst>
              <a:ext uri="{FF2B5EF4-FFF2-40B4-BE49-F238E27FC236}">
                <a16:creationId xmlns:a16="http://schemas.microsoft.com/office/drawing/2014/main" id="{58C4D9E5-0886-4B8A-AAFE-36C7EF4285C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556AB7A-72A9-45CE-B9DA-29C827BDBB1F}"/>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2716866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EB0F4-2646-4CDC-A78B-AB3979724C1F}"/>
              </a:ext>
            </a:extLst>
          </p:cNvPr>
          <p:cNvSpPr>
            <a:spLocks noGrp="1"/>
          </p:cNvSpPr>
          <p:nvPr>
            <p:ph type="title"/>
          </p:nvPr>
        </p:nvSpPr>
        <p:spPr>
          <a:xfrm>
            <a:off x="457200" y="123480"/>
            <a:ext cx="8686800" cy="792088"/>
          </a:xfrm>
        </p:spPr>
        <p:txBody>
          <a:bodyPr>
            <a:normAutofit/>
          </a:bodyPr>
          <a:lstStyle/>
          <a:p>
            <a:r>
              <a:rPr lang="en-US" sz="2400" dirty="0"/>
              <a:t>Digital health reached a tipping point and growing</a:t>
            </a:r>
          </a:p>
        </p:txBody>
      </p:sp>
      <p:sp>
        <p:nvSpPr>
          <p:cNvPr id="3" name="Content Placeholder 2">
            <a:extLst>
              <a:ext uri="{FF2B5EF4-FFF2-40B4-BE49-F238E27FC236}">
                <a16:creationId xmlns:a16="http://schemas.microsoft.com/office/drawing/2014/main" id="{2B1F3ABF-A9FA-4030-B97F-DD4DA13D8F7A}"/>
              </a:ext>
            </a:extLst>
          </p:cNvPr>
          <p:cNvSpPr>
            <a:spLocks noGrp="1"/>
          </p:cNvSpPr>
          <p:nvPr>
            <p:ph idx="1"/>
          </p:nvPr>
        </p:nvSpPr>
        <p:spPr>
          <a:xfrm>
            <a:off x="457200" y="938064"/>
            <a:ext cx="8229600" cy="3607049"/>
          </a:xfrm>
        </p:spPr>
        <p:txBody>
          <a:bodyPr>
            <a:normAutofit fontScale="47500" lnSpcReduction="20000"/>
          </a:bodyPr>
          <a:lstStyle/>
          <a:p>
            <a:pPr marL="0" indent="0">
              <a:lnSpc>
                <a:spcPct val="120000"/>
              </a:lnSpc>
              <a:buNone/>
            </a:pPr>
            <a:r>
              <a:rPr lang="en-US" sz="3300" dirty="0"/>
              <a:t>Digital health reached a tipping point as consumers adopted digital health tools at a record rate. </a:t>
            </a:r>
          </a:p>
          <a:p>
            <a:pPr marL="213122" lvl="1" indent="-200025">
              <a:lnSpc>
                <a:spcPct val="120000"/>
              </a:lnSpc>
              <a:buClr>
                <a:schemeClr val="accent2"/>
              </a:buClr>
              <a:buFont typeface="Arial" panose="020B0604020202020204" pitchFamily="34" charset="0"/>
              <a:buChar char="•"/>
            </a:pPr>
            <a:endParaRPr lang="en-US" sz="2700" dirty="0"/>
          </a:p>
          <a:p>
            <a:pPr marL="213122" lvl="1" indent="-200025">
              <a:lnSpc>
                <a:spcPct val="120000"/>
              </a:lnSpc>
              <a:buClr>
                <a:srgbClr val="00B0F0"/>
              </a:buClr>
              <a:buFont typeface="Arial" panose="020B0604020202020204" pitchFamily="34" charset="0"/>
              <a:buChar char="•"/>
            </a:pPr>
            <a:r>
              <a:rPr lang="en-US" sz="2700" dirty="0"/>
              <a:t>56% of consumers are now considered active digital health adopters, having used three or more categories of digital health tools (e.g., telemedicine, wearables)—up from 19% in 2015.</a:t>
            </a:r>
          </a:p>
          <a:p>
            <a:pPr marL="213122" lvl="1" indent="-200025">
              <a:lnSpc>
                <a:spcPct val="120000"/>
              </a:lnSpc>
              <a:buClr>
                <a:srgbClr val="00B0F0"/>
              </a:buClr>
              <a:buFont typeface="Arial" panose="020B0604020202020204" pitchFamily="34" charset="0"/>
              <a:buChar char="•"/>
            </a:pPr>
            <a:endParaRPr lang="en-US" sz="1650" dirty="0"/>
          </a:p>
          <a:p>
            <a:pPr marL="213122" lvl="1" indent="-200025">
              <a:lnSpc>
                <a:spcPct val="120000"/>
              </a:lnSpc>
              <a:buClr>
                <a:srgbClr val="00B0F0"/>
              </a:buClr>
              <a:buFont typeface="Arial" panose="020B0604020202020204" pitchFamily="34" charset="0"/>
              <a:buChar char="•"/>
            </a:pPr>
            <a:r>
              <a:rPr lang="en-US" sz="2700" dirty="0"/>
              <a:t>the majority of health tracking is done mentally—54% of people who track weight and 58% of people who track medications do so in their heads. </a:t>
            </a:r>
          </a:p>
          <a:p>
            <a:pPr marL="213122" lvl="1" indent="-200025">
              <a:lnSpc>
                <a:spcPct val="120000"/>
              </a:lnSpc>
              <a:buClr>
                <a:srgbClr val="00B0F0"/>
              </a:buClr>
              <a:buFont typeface="Arial" panose="020B0604020202020204" pitchFamily="34" charset="0"/>
              <a:buChar char="•"/>
            </a:pPr>
            <a:endParaRPr lang="en-US" sz="1875" dirty="0"/>
          </a:p>
          <a:p>
            <a:pPr marL="213122" lvl="1" indent="-200025">
              <a:lnSpc>
                <a:spcPct val="120000"/>
              </a:lnSpc>
              <a:buClr>
                <a:srgbClr val="00B0F0"/>
              </a:buClr>
              <a:buFont typeface="Arial" panose="020B0604020202020204" pitchFamily="34" charset="0"/>
              <a:buChar char="•"/>
            </a:pPr>
            <a:r>
              <a:rPr lang="en-US" sz="2700" dirty="0"/>
              <a:t>Of those tracking their health, the most common metrics recorded using an app are physical activity (44%) and heart rate (31%). The factors least likely to be recorded in an app are blood pressure (14%) and medication adherence (10%) </a:t>
            </a:r>
          </a:p>
          <a:p>
            <a:pPr marL="213122" lvl="1" indent="-200025">
              <a:lnSpc>
                <a:spcPct val="120000"/>
              </a:lnSpc>
              <a:buClr>
                <a:schemeClr val="accent2"/>
              </a:buClr>
              <a:buFont typeface="Arial" panose="020B0604020202020204" pitchFamily="34" charset="0"/>
              <a:buChar char="•"/>
            </a:pPr>
            <a:endParaRPr lang="en-US" sz="2700" dirty="0"/>
          </a:p>
          <a:p>
            <a:pPr marL="13097" lvl="1" indent="0" algn="r">
              <a:lnSpc>
                <a:spcPct val="120000"/>
              </a:lnSpc>
              <a:buClr>
                <a:schemeClr val="accent2"/>
              </a:buClr>
              <a:buNone/>
            </a:pPr>
            <a:r>
              <a:rPr lang="en-US" b="1" dirty="0">
                <a:solidFill>
                  <a:srgbClr val="00B0F0"/>
                </a:solidFill>
              </a:rPr>
              <a:t>According to </a:t>
            </a:r>
            <a:r>
              <a:rPr lang="en-US" b="1" dirty="0" err="1">
                <a:solidFill>
                  <a:srgbClr val="00B0F0"/>
                </a:solidFill>
              </a:rPr>
              <a:t>Rockhealth</a:t>
            </a:r>
            <a:endParaRPr lang="en-US" b="1" dirty="0">
              <a:solidFill>
                <a:srgbClr val="00B0F0"/>
              </a:solidFill>
            </a:endParaRPr>
          </a:p>
          <a:p>
            <a:pPr marL="213122" lvl="1" indent="-200025" algn="r">
              <a:lnSpc>
                <a:spcPct val="120000"/>
              </a:lnSpc>
              <a:buClr>
                <a:schemeClr val="accent2"/>
              </a:buClr>
              <a:buFont typeface="Arial" panose="020B0604020202020204" pitchFamily="34" charset="0"/>
              <a:buChar char="•"/>
            </a:pPr>
            <a:endParaRPr lang="en-US" sz="2700" dirty="0"/>
          </a:p>
        </p:txBody>
      </p:sp>
    </p:spTree>
    <p:extLst>
      <p:ext uri="{BB962C8B-B14F-4D97-AF65-F5344CB8AC3E}">
        <p14:creationId xmlns:p14="http://schemas.microsoft.com/office/powerpoint/2010/main" val="372261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D483-E37A-48B4-8361-F0621E6C50A9}"/>
              </a:ext>
            </a:extLst>
          </p:cNvPr>
          <p:cNvSpPr>
            <a:spLocks noGrp="1"/>
          </p:cNvSpPr>
          <p:nvPr>
            <p:ph type="title"/>
          </p:nvPr>
        </p:nvSpPr>
        <p:spPr>
          <a:xfrm>
            <a:off x="457200" y="113715"/>
            <a:ext cx="8229600" cy="792088"/>
          </a:xfrm>
        </p:spPr>
        <p:txBody>
          <a:bodyPr>
            <a:normAutofit/>
          </a:bodyPr>
          <a:lstStyle/>
          <a:p>
            <a:r>
              <a:rPr lang="en-US" sz="2700" dirty="0"/>
              <a:t>Digital health adaptation</a:t>
            </a:r>
          </a:p>
        </p:txBody>
      </p:sp>
      <p:pic>
        <p:nvPicPr>
          <p:cNvPr id="4" name="Content Placeholder 3" descr="https://rockhealth.com/wp-content/uploads/2016/12/Rock-Health-Consumer-Report-2016-Generation-adoption-1-1200x584.png">
            <a:extLst>
              <a:ext uri="{FF2B5EF4-FFF2-40B4-BE49-F238E27FC236}">
                <a16:creationId xmlns:a16="http://schemas.microsoft.com/office/drawing/2014/main" id="{9F9515E0-53FD-4A57-ACDB-C487E7F0C2E0}"/>
              </a:ext>
            </a:extLst>
          </p:cNvPr>
          <p:cNvPicPr>
            <a:picLocks noGrp="1"/>
          </p:cNvPicPr>
          <p:nvPr>
            <p:ph idx="1"/>
          </p:nvPr>
        </p:nvPicPr>
        <p:blipFill rotWithShape="1">
          <a:blip r:embed="rId2">
            <a:grayscl/>
            <a:extLst>
              <a:ext uri="{BEBA8EAE-BF5A-486C-A8C5-ECC9F3942E4B}">
                <a14:imgProps xmlns:a14="http://schemas.microsoft.com/office/drawing/2010/main">
                  <a14:imgLayer r:embed="rId3">
                    <a14:imgEffect>
                      <a14:colorTemperature colorTemp="7388"/>
                    </a14:imgEffect>
                    <a14:imgEffect>
                      <a14:saturation sat="84000"/>
                    </a14:imgEffect>
                  </a14:imgLayer>
                </a14:imgProps>
              </a:ext>
              <a:ext uri="{28A0092B-C50C-407E-A947-70E740481C1C}">
                <a14:useLocalDpi xmlns:a14="http://schemas.microsoft.com/office/drawing/2010/main" val="0"/>
              </a:ext>
            </a:extLst>
          </a:blip>
          <a:srcRect l="13751" t="16492" r="11378" b="8361"/>
          <a:stretch/>
        </p:blipFill>
        <p:spPr bwMode="auto">
          <a:xfrm>
            <a:off x="457201" y="913774"/>
            <a:ext cx="6987809" cy="3413312"/>
          </a:xfrm>
          <a:prstGeom prst="rect">
            <a:avLst/>
          </a:prstGeom>
          <a:noFill/>
          <a:ln>
            <a:noFill/>
          </a:ln>
        </p:spPr>
      </p:pic>
      <p:sp>
        <p:nvSpPr>
          <p:cNvPr id="5" name="Title 1">
            <a:extLst>
              <a:ext uri="{FF2B5EF4-FFF2-40B4-BE49-F238E27FC236}">
                <a16:creationId xmlns:a16="http://schemas.microsoft.com/office/drawing/2014/main" id="{3B3BD791-82F2-ED4F-9995-6932972BAC4D}"/>
              </a:ext>
            </a:extLst>
          </p:cNvPr>
          <p:cNvSpPr txBox="1">
            <a:spLocks/>
          </p:cNvSpPr>
          <p:nvPr/>
        </p:nvSpPr>
        <p:spPr>
          <a:xfrm>
            <a:off x="542581" y="4327086"/>
            <a:ext cx="2812055" cy="237466"/>
          </a:xfrm>
          <a:prstGeom prst="rect">
            <a:avLst/>
          </a:prstGeom>
        </p:spPr>
        <p:txBody>
          <a:bodyPr vert="horz" lIns="68580" tIns="34290" rIns="68580" bIns="34290" rtlCol="0" anchor="ctr">
            <a:normAutofit/>
          </a:bodyPr>
          <a:lstStyle>
            <a:lvl1pPr algn="l" defTabSz="1219170" rtl="0" eaLnBrk="1" latinLnBrk="0" hangingPunct="1">
              <a:spcBef>
                <a:spcPct val="0"/>
              </a:spcBef>
              <a:buNone/>
              <a:defRPr sz="3733" b="0" kern="1200">
                <a:solidFill>
                  <a:srgbClr val="00B0F0"/>
                </a:solidFill>
                <a:latin typeface="Raleway Light" pitchFamily="34" charset="-70"/>
                <a:ea typeface="+mj-ea"/>
                <a:cs typeface="+mj-cs"/>
              </a:defRPr>
            </a:lvl1pPr>
          </a:lstStyle>
          <a:p>
            <a:r>
              <a:rPr lang="en-US" sz="750" dirty="0">
                <a:solidFill>
                  <a:schemeClr val="accent1"/>
                </a:solidFill>
              </a:rPr>
              <a:t>Source: Rock Health 2016 consumer survey data (n = 4,015)</a:t>
            </a:r>
          </a:p>
        </p:txBody>
      </p:sp>
    </p:spTree>
    <p:extLst>
      <p:ext uri="{BB962C8B-B14F-4D97-AF65-F5344CB8AC3E}">
        <p14:creationId xmlns:p14="http://schemas.microsoft.com/office/powerpoint/2010/main" val="4131430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AD88-C094-42AB-98AE-EC253AEF159F}"/>
              </a:ext>
            </a:extLst>
          </p:cNvPr>
          <p:cNvSpPr>
            <a:spLocks noGrp="1"/>
          </p:cNvSpPr>
          <p:nvPr>
            <p:ph type="title"/>
          </p:nvPr>
        </p:nvSpPr>
        <p:spPr/>
        <p:txBody>
          <a:bodyPr/>
          <a:lstStyle/>
          <a:p>
            <a:r>
              <a:rPr lang="en-US" dirty="0"/>
              <a:t>Wearable adoption</a:t>
            </a:r>
          </a:p>
        </p:txBody>
      </p:sp>
      <p:pic>
        <p:nvPicPr>
          <p:cNvPr id="4" name="Content Placeholder 3" descr="https://rockhealth.com/wp-content/uploads/2016/12/Rock-Health-Consumer-Report-2016-Wearables-by-age-1-1200x584.png">
            <a:extLst>
              <a:ext uri="{FF2B5EF4-FFF2-40B4-BE49-F238E27FC236}">
                <a16:creationId xmlns:a16="http://schemas.microsoft.com/office/drawing/2014/main" id="{BB3C33B1-B2FD-42F1-8FE2-E8F8236EF73C}"/>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243" t="16470" r="6974" b="7452"/>
          <a:stretch/>
        </p:blipFill>
        <p:spPr bwMode="auto">
          <a:xfrm>
            <a:off x="318752" y="915567"/>
            <a:ext cx="8042240" cy="3431053"/>
          </a:xfrm>
          <a:prstGeom prst="rect">
            <a:avLst/>
          </a:prstGeom>
          <a:noFill/>
          <a:ln>
            <a:noFill/>
          </a:ln>
        </p:spPr>
      </p:pic>
      <p:sp>
        <p:nvSpPr>
          <p:cNvPr id="5" name="Title 1">
            <a:extLst>
              <a:ext uri="{FF2B5EF4-FFF2-40B4-BE49-F238E27FC236}">
                <a16:creationId xmlns:a16="http://schemas.microsoft.com/office/drawing/2014/main" id="{0C82C781-D41B-834D-A5BC-C8F71B6E7880}"/>
              </a:ext>
            </a:extLst>
          </p:cNvPr>
          <p:cNvSpPr txBox="1">
            <a:spLocks/>
          </p:cNvSpPr>
          <p:nvPr/>
        </p:nvSpPr>
        <p:spPr>
          <a:xfrm>
            <a:off x="457201" y="4346620"/>
            <a:ext cx="2812055" cy="237466"/>
          </a:xfrm>
          <a:prstGeom prst="rect">
            <a:avLst/>
          </a:prstGeom>
        </p:spPr>
        <p:txBody>
          <a:bodyPr vert="horz" lIns="68580" tIns="34290" rIns="68580" bIns="34290" rtlCol="0" anchor="ctr">
            <a:normAutofit/>
          </a:bodyPr>
          <a:lstStyle>
            <a:lvl1pPr algn="l" defTabSz="1219170" rtl="0" eaLnBrk="1" latinLnBrk="0" hangingPunct="1">
              <a:spcBef>
                <a:spcPct val="0"/>
              </a:spcBef>
              <a:buNone/>
              <a:defRPr sz="3733" b="0" kern="1200">
                <a:solidFill>
                  <a:srgbClr val="00B0F0"/>
                </a:solidFill>
                <a:latin typeface="Raleway Light" pitchFamily="34" charset="-70"/>
                <a:ea typeface="+mj-ea"/>
                <a:cs typeface="+mj-cs"/>
              </a:defRPr>
            </a:lvl1pPr>
          </a:lstStyle>
          <a:p>
            <a:r>
              <a:rPr lang="en-US" sz="750" dirty="0">
                <a:solidFill>
                  <a:schemeClr val="accent1"/>
                </a:solidFill>
              </a:rPr>
              <a:t>Source: Rock Health 2016 consumer survey data (n = 4,015)</a:t>
            </a:r>
          </a:p>
        </p:txBody>
      </p:sp>
    </p:spTree>
    <p:extLst>
      <p:ext uri="{BB962C8B-B14F-4D97-AF65-F5344CB8AC3E}">
        <p14:creationId xmlns:p14="http://schemas.microsoft.com/office/powerpoint/2010/main" val="4017509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627534"/>
            <a:ext cx="3205948" cy="936104"/>
          </a:xfrm>
          <a:prstGeom prst="rect">
            <a:avLst/>
          </a:prstGeom>
        </p:spPr>
      </p:pic>
      <p:sp>
        <p:nvSpPr>
          <p:cNvPr id="5" name="TextBox 4"/>
          <p:cNvSpPr txBox="1"/>
          <p:nvPr/>
        </p:nvSpPr>
        <p:spPr>
          <a:xfrm>
            <a:off x="2555776" y="2643758"/>
            <a:ext cx="5688632" cy="830997"/>
          </a:xfrm>
          <a:prstGeom prst="rect">
            <a:avLst/>
          </a:prstGeom>
          <a:noFill/>
        </p:spPr>
        <p:txBody>
          <a:bodyPr wrap="square" rtlCol="0" anchor="b">
            <a:spAutoFit/>
          </a:bodyPr>
          <a:lstStyle/>
          <a:p>
            <a:pPr algn="r"/>
            <a:r>
              <a:rPr lang="en-US" sz="4800">
                <a:solidFill>
                  <a:schemeClr val="bg1"/>
                </a:solidFill>
                <a:latin typeface="Raleway Light" pitchFamily="34" charset="-70"/>
                <a:ea typeface="Open Sans" pitchFamily="34" charset="0"/>
                <a:cs typeface="Open Sans" pitchFamily="34" charset="0"/>
              </a:rPr>
              <a:t>Thank You</a:t>
            </a:r>
          </a:p>
        </p:txBody>
      </p:sp>
      <p:cxnSp>
        <p:nvCxnSpPr>
          <p:cNvPr id="9" name="Straight Connector 8"/>
          <p:cNvCxnSpPr/>
          <p:nvPr/>
        </p:nvCxnSpPr>
        <p:spPr>
          <a:xfrm>
            <a:off x="7236296" y="3579862"/>
            <a:ext cx="9361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15816" y="3756397"/>
            <a:ext cx="5328592" cy="615553"/>
          </a:xfrm>
          <a:prstGeom prst="rect">
            <a:avLst/>
          </a:prstGeom>
          <a:noFill/>
        </p:spPr>
        <p:txBody>
          <a:bodyPr wrap="square" rtlCol="0" anchor="b">
            <a:spAutoFit/>
          </a:bodyPr>
          <a:lstStyle/>
          <a:p>
            <a:pPr algn="r"/>
            <a:r>
              <a:rPr lang="en-US" sz="1400" b="1">
                <a:solidFill>
                  <a:schemeClr val="bg1"/>
                </a:solidFill>
                <a:latin typeface="Raleway Light" pitchFamily="34" charset="-70"/>
              </a:rPr>
              <a:t>Read more:</a:t>
            </a:r>
          </a:p>
          <a:p>
            <a:pPr algn="r"/>
            <a:r>
              <a:rPr lang="en-US" sz="2000" b="1">
                <a:solidFill>
                  <a:schemeClr val="bg1"/>
                </a:solidFill>
                <a:latin typeface="Raleway Light" pitchFamily="34" charset="-70"/>
              </a:rPr>
              <a:t>www.dhealthIQcare.com</a:t>
            </a:r>
            <a:endParaRPr lang="lt-LT" sz="2000">
              <a:solidFill>
                <a:schemeClr val="bg1"/>
              </a:solidFill>
              <a:latin typeface="Raleway Light" pitchFamily="34" charset="-70"/>
            </a:endParaRPr>
          </a:p>
        </p:txBody>
      </p:sp>
    </p:spTree>
    <p:extLst>
      <p:ext uri="{BB962C8B-B14F-4D97-AF65-F5344CB8AC3E}">
        <p14:creationId xmlns:p14="http://schemas.microsoft.com/office/powerpoint/2010/main" val="32144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7B4E-7C43-4DB8-9A89-0ED17AB86099}"/>
              </a:ext>
            </a:extLst>
          </p:cNvPr>
          <p:cNvSpPr>
            <a:spLocks noGrp="1"/>
          </p:cNvSpPr>
          <p:nvPr>
            <p:ph type="title"/>
          </p:nvPr>
        </p:nvSpPr>
        <p:spPr>
          <a:xfrm>
            <a:off x="348507" y="251139"/>
            <a:ext cx="8391777" cy="664429"/>
          </a:xfrm>
        </p:spPr>
        <p:txBody>
          <a:bodyPr>
            <a:noAutofit/>
          </a:bodyPr>
          <a:lstStyle/>
          <a:p>
            <a:r>
              <a:rPr lang="en-US" sz="2400" dirty="0"/>
              <a:t>Switching the focus to prevention with strong primary care</a:t>
            </a:r>
          </a:p>
        </p:txBody>
      </p:sp>
      <p:sp>
        <p:nvSpPr>
          <p:cNvPr id="3" name="Content Placeholder 2">
            <a:extLst>
              <a:ext uri="{FF2B5EF4-FFF2-40B4-BE49-F238E27FC236}">
                <a16:creationId xmlns:a16="http://schemas.microsoft.com/office/drawing/2014/main" id="{BA7BC15D-CEE1-4BFC-88A2-887075597B0F}"/>
              </a:ext>
            </a:extLst>
          </p:cNvPr>
          <p:cNvSpPr>
            <a:spLocks noGrp="1"/>
          </p:cNvSpPr>
          <p:nvPr>
            <p:ph idx="1"/>
          </p:nvPr>
        </p:nvSpPr>
        <p:spPr>
          <a:xfrm>
            <a:off x="457200" y="1017626"/>
            <a:ext cx="8229600" cy="2450193"/>
          </a:xfrm>
        </p:spPr>
        <p:txBody>
          <a:bodyPr>
            <a:normAutofit/>
          </a:bodyPr>
          <a:lstStyle/>
          <a:p>
            <a:pPr marL="0" indent="0">
              <a:buClr>
                <a:schemeClr val="accent2"/>
              </a:buClr>
              <a:buNone/>
            </a:pPr>
            <a:endParaRPr lang="en-US" sz="1800" dirty="0"/>
          </a:p>
          <a:p>
            <a:pPr marL="238125" indent="-238125" algn="just">
              <a:buClr>
                <a:srgbClr val="00B0F0"/>
              </a:buClr>
            </a:pPr>
            <a:r>
              <a:rPr lang="en-US" sz="1400" dirty="0"/>
              <a:t>According to OECD and World Health Organization, the prevention has been estimated to offer an enormous return on health expenditure, be it through better health outcomes, higher productivity, and employability, or saved treatment costs. </a:t>
            </a:r>
          </a:p>
          <a:p>
            <a:pPr marL="238125" indent="-238125" algn="just">
              <a:buClr>
                <a:srgbClr val="00B0F0"/>
              </a:buClr>
            </a:pPr>
            <a:endParaRPr lang="en-US" sz="1400" dirty="0"/>
          </a:p>
          <a:p>
            <a:pPr marL="238125" indent="-238125" algn="just">
              <a:buClr>
                <a:srgbClr val="00B0F0"/>
              </a:buClr>
            </a:pPr>
            <a:endParaRPr lang="en-US" sz="1400" dirty="0"/>
          </a:p>
          <a:p>
            <a:pPr marL="238125" indent="-238125" algn="just">
              <a:buClr>
                <a:srgbClr val="00B0F0"/>
              </a:buClr>
            </a:pPr>
            <a:r>
              <a:rPr lang="en-US" sz="1400" dirty="0"/>
              <a:t>However, healthcare providers continue to devote only a small fraction of their attention and resources to preventive interventions, mainly because of lack of technological capabilities to provide preventive health services.</a:t>
            </a:r>
          </a:p>
          <a:p>
            <a:pPr marL="204788" indent="-204788"/>
            <a:endParaRPr lang="en-US" sz="2100" dirty="0"/>
          </a:p>
        </p:txBody>
      </p:sp>
      <p:sp>
        <p:nvSpPr>
          <p:cNvPr id="4" name="Rectangle 3">
            <a:extLst>
              <a:ext uri="{FF2B5EF4-FFF2-40B4-BE49-F238E27FC236}">
                <a16:creationId xmlns:a16="http://schemas.microsoft.com/office/drawing/2014/main" id="{81A5EE96-7EBA-4420-8A4D-104398953DA0}"/>
              </a:ext>
            </a:extLst>
          </p:cNvPr>
          <p:cNvSpPr/>
          <p:nvPr/>
        </p:nvSpPr>
        <p:spPr>
          <a:xfrm>
            <a:off x="5389122" y="3799735"/>
            <a:ext cx="3031599" cy="369332"/>
          </a:xfrm>
          <a:prstGeom prst="rect">
            <a:avLst/>
          </a:prstGeom>
        </p:spPr>
        <p:txBody>
          <a:bodyPr wrap="none">
            <a:spAutoFit/>
          </a:bodyPr>
          <a:lstStyle/>
          <a:p>
            <a:pPr marL="238125" indent="-238125">
              <a:buClr>
                <a:schemeClr val="accent2"/>
              </a:buClr>
            </a:pPr>
            <a:r>
              <a:rPr lang="en-US" b="1" i="1" dirty="0">
                <a:solidFill>
                  <a:srgbClr val="00B0F0"/>
                </a:solidFill>
              </a:rPr>
              <a:t>Prevention is better than cure</a:t>
            </a:r>
          </a:p>
        </p:txBody>
      </p:sp>
    </p:spTree>
    <p:extLst>
      <p:ext uri="{BB962C8B-B14F-4D97-AF65-F5344CB8AC3E}">
        <p14:creationId xmlns:p14="http://schemas.microsoft.com/office/powerpoint/2010/main" val="251083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7B95-E038-4313-A675-8DD2D19F2CF5}"/>
              </a:ext>
            </a:extLst>
          </p:cNvPr>
          <p:cNvSpPr>
            <a:spLocks noGrp="1"/>
          </p:cNvSpPr>
          <p:nvPr>
            <p:ph type="title"/>
          </p:nvPr>
        </p:nvSpPr>
        <p:spPr>
          <a:xfrm>
            <a:off x="457199" y="123479"/>
            <a:ext cx="8327941" cy="792088"/>
          </a:xfrm>
        </p:spPr>
        <p:txBody>
          <a:bodyPr>
            <a:noAutofit/>
          </a:bodyPr>
          <a:lstStyle/>
          <a:p>
            <a:r>
              <a:rPr lang="en-US" sz="2400" dirty="0"/>
              <a:t>Impact of Chronic diseases</a:t>
            </a:r>
          </a:p>
        </p:txBody>
      </p:sp>
      <p:sp>
        <p:nvSpPr>
          <p:cNvPr id="3" name="Content Placeholder 2">
            <a:extLst>
              <a:ext uri="{FF2B5EF4-FFF2-40B4-BE49-F238E27FC236}">
                <a16:creationId xmlns:a16="http://schemas.microsoft.com/office/drawing/2014/main" id="{5CBF3E05-8056-4B51-A8AF-9EFAE949AC27}"/>
              </a:ext>
            </a:extLst>
          </p:cNvPr>
          <p:cNvSpPr>
            <a:spLocks noGrp="1"/>
          </p:cNvSpPr>
          <p:nvPr>
            <p:ph idx="1"/>
          </p:nvPr>
        </p:nvSpPr>
        <p:spPr>
          <a:xfrm>
            <a:off x="457199" y="980925"/>
            <a:ext cx="3717985" cy="3607049"/>
          </a:xfrm>
        </p:spPr>
        <p:txBody>
          <a:bodyPr>
            <a:normAutofit/>
          </a:bodyPr>
          <a:lstStyle/>
          <a:p>
            <a:pPr marL="204788" indent="-197644">
              <a:lnSpc>
                <a:spcPct val="120000"/>
              </a:lnSpc>
              <a:buClr>
                <a:srgbClr val="00B0F0"/>
              </a:buClr>
            </a:pPr>
            <a:r>
              <a:rPr lang="en-US" sz="1200" dirty="0"/>
              <a:t>Between 70% and 80% of European healthcare costs are spent on chronic care, amounting to €700bn in the EU. Chronic diseases account for over 86% of deaths in the EU.</a:t>
            </a:r>
          </a:p>
          <a:p>
            <a:pPr marL="204788" indent="-197644">
              <a:lnSpc>
                <a:spcPct val="120000"/>
              </a:lnSpc>
              <a:buClr>
                <a:srgbClr val="00B0F0"/>
              </a:buClr>
            </a:pPr>
            <a:endParaRPr lang="en-US" sz="1200" dirty="0"/>
          </a:p>
          <a:p>
            <a:pPr marL="204788" indent="-197644">
              <a:lnSpc>
                <a:spcPct val="120000"/>
              </a:lnSpc>
              <a:buClr>
                <a:srgbClr val="00B0F0"/>
              </a:buClr>
            </a:pPr>
            <a:endParaRPr lang="en-US" sz="1200" dirty="0"/>
          </a:p>
          <a:p>
            <a:pPr marL="204788" indent="-197644">
              <a:lnSpc>
                <a:spcPct val="120000"/>
              </a:lnSpc>
              <a:buClr>
                <a:srgbClr val="00B0F0"/>
              </a:buClr>
            </a:pPr>
            <a:r>
              <a:rPr lang="en-US" sz="1200" dirty="0"/>
              <a:t>Despite the fact that prevention is the key to saving lives and saving money, only around 3% of health budgets are currently spent on prevention measures. </a:t>
            </a:r>
          </a:p>
          <a:p>
            <a:pPr marL="204788" indent="-197644">
              <a:lnSpc>
                <a:spcPct val="120000"/>
              </a:lnSpc>
              <a:buClr>
                <a:schemeClr val="accent2"/>
              </a:buClr>
            </a:pPr>
            <a:endParaRPr lang="en-US" sz="1200" dirty="0"/>
          </a:p>
        </p:txBody>
      </p:sp>
      <p:sp>
        <p:nvSpPr>
          <p:cNvPr id="4" name="Content Placeholder 2">
            <a:extLst>
              <a:ext uri="{FF2B5EF4-FFF2-40B4-BE49-F238E27FC236}">
                <a16:creationId xmlns:a16="http://schemas.microsoft.com/office/drawing/2014/main" id="{69740ED7-9ED4-4A3F-9966-B18B2707EDB1}"/>
              </a:ext>
            </a:extLst>
          </p:cNvPr>
          <p:cNvSpPr txBox="1">
            <a:spLocks/>
          </p:cNvSpPr>
          <p:nvPr/>
        </p:nvSpPr>
        <p:spPr>
          <a:xfrm>
            <a:off x="4393793" y="980925"/>
            <a:ext cx="3966436" cy="3535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aleway" pitchFamily="34" charset="-7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aleway" pitchFamily="34" charset="-7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aleway" pitchFamily="34" charset="-7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4788" indent="-197644">
              <a:lnSpc>
                <a:spcPct val="120000"/>
              </a:lnSpc>
              <a:buClr>
                <a:srgbClr val="00B0F0"/>
              </a:buClr>
            </a:pPr>
            <a:r>
              <a:rPr lang="en-US" sz="1200" dirty="0"/>
              <a:t>According to the World Health Organization, the health care systems focused on treatment rather than prevention will struggle to meet the challenges of tomorrow (Euro WHO 2017).</a:t>
            </a:r>
          </a:p>
          <a:p>
            <a:pPr marL="204788" indent="-197644">
              <a:lnSpc>
                <a:spcPct val="120000"/>
              </a:lnSpc>
              <a:buClr>
                <a:srgbClr val="00B0F0"/>
              </a:buClr>
            </a:pPr>
            <a:endParaRPr lang="en-US" sz="1200" dirty="0"/>
          </a:p>
          <a:p>
            <a:pPr marL="204788" indent="-197644">
              <a:lnSpc>
                <a:spcPct val="120000"/>
              </a:lnSpc>
              <a:buClr>
                <a:srgbClr val="00B0F0"/>
              </a:buClr>
            </a:pPr>
            <a:endParaRPr lang="en-US" sz="1200" dirty="0"/>
          </a:p>
          <a:p>
            <a:pPr marL="204788" indent="-197644">
              <a:lnSpc>
                <a:spcPct val="120000"/>
              </a:lnSpc>
              <a:buClr>
                <a:srgbClr val="00B0F0"/>
              </a:buClr>
            </a:pPr>
            <a:r>
              <a:rPr lang="en-US" sz="1200" dirty="0"/>
              <a:t>Strengthening primary care by moving care into the community and developing the role of providers outside the hospital is another important trend (Euro WHO 2017) </a:t>
            </a:r>
          </a:p>
          <a:p>
            <a:pPr marL="7144" indent="0">
              <a:lnSpc>
                <a:spcPct val="120000"/>
              </a:lnSpc>
              <a:buClr>
                <a:schemeClr val="accent2"/>
              </a:buClr>
              <a:buNone/>
            </a:pPr>
            <a:r>
              <a:rPr lang="en-US" sz="1200" dirty="0"/>
              <a:t>.</a:t>
            </a:r>
          </a:p>
        </p:txBody>
      </p:sp>
    </p:spTree>
    <p:extLst>
      <p:ext uri="{BB962C8B-B14F-4D97-AF65-F5344CB8AC3E}">
        <p14:creationId xmlns:p14="http://schemas.microsoft.com/office/powerpoint/2010/main" val="192226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176F-30ED-40D1-8740-8E50AECD364E}"/>
              </a:ext>
            </a:extLst>
          </p:cNvPr>
          <p:cNvSpPr>
            <a:spLocks noGrp="1"/>
          </p:cNvSpPr>
          <p:nvPr>
            <p:ph type="title"/>
          </p:nvPr>
        </p:nvSpPr>
        <p:spPr/>
        <p:txBody>
          <a:bodyPr/>
          <a:lstStyle/>
          <a:p>
            <a:r>
              <a:rPr lang="en-US" dirty="0"/>
              <a:t>Costs of Noncommunicable diseases (NCD)</a:t>
            </a:r>
          </a:p>
        </p:txBody>
      </p:sp>
      <p:sp>
        <p:nvSpPr>
          <p:cNvPr id="3" name="Content Placeholder 2">
            <a:extLst>
              <a:ext uri="{FF2B5EF4-FFF2-40B4-BE49-F238E27FC236}">
                <a16:creationId xmlns:a16="http://schemas.microsoft.com/office/drawing/2014/main" id="{3B738A5B-AD4E-440E-BF42-FC67F35C3D1E}"/>
              </a:ext>
            </a:extLst>
          </p:cNvPr>
          <p:cNvSpPr>
            <a:spLocks noGrp="1"/>
          </p:cNvSpPr>
          <p:nvPr>
            <p:ph idx="1"/>
          </p:nvPr>
        </p:nvSpPr>
        <p:spPr>
          <a:xfrm>
            <a:off x="205309" y="942005"/>
            <a:ext cx="3887062" cy="3607049"/>
          </a:xfrm>
        </p:spPr>
        <p:txBody>
          <a:bodyPr>
            <a:normAutofit/>
          </a:bodyPr>
          <a:lstStyle/>
          <a:p>
            <a:pPr marL="365760" indent="-197644">
              <a:buClr>
                <a:srgbClr val="00B0F0"/>
              </a:buClr>
            </a:pPr>
            <a:r>
              <a:rPr lang="en-US" sz="1200" dirty="0"/>
              <a:t>Increased wealth and longer lives mean that in most countries, non-communicable diseases are the biggest causes of death. </a:t>
            </a:r>
          </a:p>
          <a:p>
            <a:pPr marL="365760" indent="-197644">
              <a:buClr>
                <a:srgbClr val="00B0F0"/>
              </a:buClr>
            </a:pPr>
            <a:endParaRPr lang="en-US" sz="1200" dirty="0"/>
          </a:p>
          <a:p>
            <a:pPr marL="365760" indent="-197644">
              <a:buClr>
                <a:srgbClr val="00B0F0"/>
              </a:buClr>
            </a:pPr>
            <a:endParaRPr lang="en-US" sz="1200" dirty="0"/>
          </a:p>
          <a:p>
            <a:pPr marL="365760" indent="-197644">
              <a:buClr>
                <a:srgbClr val="00B0F0"/>
              </a:buClr>
            </a:pPr>
            <a:endParaRPr lang="en-US" sz="1200" dirty="0"/>
          </a:p>
          <a:p>
            <a:pPr marL="365760" indent="-197644">
              <a:buClr>
                <a:srgbClr val="00B0F0"/>
              </a:buClr>
            </a:pPr>
            <a:r>
              <a:rPr lang="en-US" sz="1200" dirty="0"/>
              <a:t>Despite extensive research, the search for definitive cures for cardiovascular diseases, cancer or diabetes remains a difficult one.</a:t>
            </a:r>
          </a:p>
          <a:p>
            <a:pPr marL="365760" indent="-197644">
              <a:buClr>
                <a:srgbClr val="00B0F0"/>
              </a:buClr>
            </a:pPr>
            <a:endParaRPr lang="en-US" sz="1200" dirty="0"/>
          </a:p>
          <a:p>
            <a:pPr marL="365760" indent="-197644">
              <a:buClr>
                <a:srgbClr val="00B0F0"/>
              </a:buClr>
            </a:pPr>
            <a:endParaRPr lang="en-US" sz="1200" dirty="0"/>
          </a:p>
          <a:p>
            <a:pPr marL="365760" indent="-197644">
              <a:buClr>
                <a:srgbClr val="00B0F0"/>
              </a:buClr>
            </a:pPr>
            <a:r>
              <a:rPr lang="en-US" sz="1200" dirty="0"/>
              <a:t>The World Economic Forum estimates that chronic disease will cost the global economy US$47 Trillion between 2010 and 2030.</a:t>
            </a:r>
          </a:p>
        </p:txBody>
      </p:sp>
      <p:sp>
        <p:nvSpPr>
          <p:cNvPr id="4" name="Content Placeholder 2">
            <a:extLst>
              <a:ext uri="{FF2B5EF4-FFF2-40B4-BE49-F238E27FC236}">
                <a16:creationId xmlns:a16="http://schemas.microsoft.com/office/drawing/2014/main" id="{82C82D71-A26C-4610-A5A7-918AA718EB29}"/>
              </a:ext>
            </a:extLst>
          </p:cNvPr>
          <p:cNvSpPr txBox="1">
            <a:spLocks/>
          </p:cNvSpPr>
          <p:nvPr/>
        </p:nvSpPr>
        <p:spPr>
          <a:xfrm>
            <a:off x="4302855" y="942005"/>
            <a:ext cx="4333911" cy="3477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Raleway" pitchFamily="34" charset="-7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Raleway" pitchFamily="34" charset="-7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Raleway" pitchFamily="34" charset="-7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Raleway" pitchFamily="34" charset="-7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197644">
              <a:buClr>
                <a:srgbClr val="00B0F0"/>
              </a:buClr>
            </a:pPr>
            <a:r>
              <a:rPr lang="en-US" sz="1200" dirty="0"/>
              <a:t>According to World Health Organization over the past decade, cardiovascular diseases (CVD) has become the single largest cause of death worldwide, representing nearly 30% of all deaths and about 50% of noncommunicable diseases deaths.</a:t>
            </a:r>
          </a:p>
          <a:p>
            <a:pPr marL="365760" indent="-197644">
              <a:buClr>
                <a:srgbClr val="00B0F0"/>
              </a:buClr>
            </a:pPr>
            <a:endParaRPr lang="en-US" sz="1200" dirty="0"/>
          </a:p>
          <a:p>
            <a:pPr marL="365760" indent="-197644">
              <a:buClr>
                <a:srgbClr val="00B0F0"/>
              </a:buClr>
            </a:pPr>
            <a:r>
              <a:rPr lang="en-US" sz="1200" dirty="0"/>
              <a:t>According to the newest World Health Organization fact sheets, noncommunicable diseases kill 40 million people each year, equivalent to 70% of all deaths globally.</a:t>
            </a:r>
          </a:p>
          <a:p>
            <a:pPr marL="365760" indent="-197644">
              <a:buClr>
                <a:srgbClr val="00B0F0"/>
              </a:buClr>
            </a:pPr>
            <a:endParaRPr lang="en-US" sz="1200" dirty="0"/>
          </a:p>
          <a:p>
            <a:pPr marL="365760" indent="-197644">
              <a:buClr>
                <a:srgbClr val="00B0F0"/>
              </a:buClr>
            </a:pPr>
            <a:r>
              <a:rPr lang="en-US" sz="1200" dirty="0"/>
              <a:t>Cardiovascular diseases account for most noncommunicable diseases deaths or 17.7 million people annually.</a:t>
            </a:r>
          </a:p>
        </p:txBody>
      </p:sp>
    </p:spTree>
    <p:extLst>
      <p:ext uri="{BB962C8B-B14F-4D97-AF65-F5344CB8AC3E}">
        <p14:creationId xmlns:p14="http://schemas.microsoft.com/office/powerpoint/2010/main" val="310017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3D2-5DEB-476C-8A7A-86C6913F5D6D}"/>
              </a:ext>
            </a:extLst>
          </p:cNvPr>
          <p:cNvSpPr>
            <a:spLocks noGrp="1"/>
          </p:cNvSpPr>
          <p:nvPr>
            <p:ph type="title"/>
          </p:nvPr>
        </p:nvSpPr>
        <p:spPr/>
        <p:txBody>
          <a:bodyPr/>
          <a:lstStyle/>
          <a:p>
            <a:r>
              <a:rPr lang="en-US" dirty="0"/>
              <a:t>Costs of Cardiovascular Disease</a:t>
            </a:r>
          </a:p>
        </p:txBody>
      </p:sp>
      <p:sp>
        <p:nvSpPr>
          <p:cNvPr id="3" name="Content Placeholder 2">
            <a:extLst>
              <a:ext uri="{FF2B5EF4-FFF2-40B4-BE49-F238E27FC236}">
                <a16:creationId xmlns:a16="http://schemas.microsoft.com/office/drawing/2014/main" id="{D3378C48-00DC-48D8-A5A8-3803E4EACDAE}"/>
              </a:ext>
            </a:extLst>
          </p:cNvPr>
          <p:cNvSpPr>
            <a:spLocks noGrp="1"/>
          </p:cNvSpPr>
          <p:nvPr>
            <p:ph idx="1"/>
          </p:nvPr>
        </p:nvSpPr>
        <p:spPr>
          <a:xfrm>
            <a:off x="457200" y="980927"/>
            <a:ext cx="8229600" cy="3100823"/>
          </a:xfrm>
        </p:spPr>
        <p:txBody>
          <a:bodyPr>
            <a:normAutofit fontScale="92500" lnSpcReduction="20000"/>
          </a:bodyPr>
          <a:lstStyle/>
          <a:p>
            <a:pPr marL="204788" indent="-204788">
              <a:lnSpc>
                <a:spcPct val="120000"/>
              </a:lnSpc>
              <a:buClr>
                <a:srgbClr val="00B0F0"/>
              </a:buClr>
            </a:pPr>
            <a:r>
              <a:rPr lang="en-US" sz="1500" dirty="0"/>
              <a:t>According to World Health Organization in 2010, the global cost of CVD is estimated at US$ 863 billion (an average per capita cost of US$ 125), and it is estimated to rise to US$ 1,044 billion in 2030 – an increase of 22%. </a:t>
            </a:r>
          </a:p>
          <a:p>
            <a:pPr marL="204788" indent="-204788">
              <a:lnSpc>
                <a:spcPct val="120000"/>
              </a:lnSpc>
              <a:buClr>
                <a:srgbClr val="00B0F0"/>
              </a:buClr>
            </a:pPr>
            <a:endParaRPr lang="en-US" sz="1500" dirty="0"/>
          </a:p>
          <a:p>
            <a:pPr marL="204788" indent="-204788">
              <a:lnSpc>
                <a:spcPct val="120000"/>
              </a:lnSpc>
              <a:buClr>
                <a:srgbClr val="00B0F0"/>
              </a:buClr>
            </a:pPr>
            <a:endParaRPr lang="en-US" sz="1500" dirty="0"/>
          </a:p>
          <a:p>
            <a:pPr marL="204788" indent="-204788">
              <a:lnSpc>
                <a:spcPct val="120000"/>
              </a:lnSpc>
              <a:buClr>
                <a:srgbClr val="00B0F0"/>
              </a:buClr>
            </a:pPr>
            <a:r>
              <a:rPr lang="en-US" sz="1500" dirty="0"/>
              <a:t>Richer countries currently shoulder higher costs. Overall, the cost for CVD could be as high as US$ 20 trillion over the 20-year period (an average per capita cost of nearly US$ 3,000). </a:t>
            </a:r>
          </a:p>
          <a:p>
            <a:pPr marL="204788" indent="-204788">
              <a:lnSpc>
                <a:spcPct val="120000"/>
              </a:lnSpc>
              <a:buClr>
                <a:srgbClr val="00B0F0"/>
              </a:buClr>
            </a:pPr>
            <a:endParaRPr lang="en-US" sz="1500" dirty="0"/>
          </a:p>
          <a:p>
            <a:pPr marL="204788" indent="-204788">
              <a:lnSpc>
                <a:spcPct val="120000"/>
              </a:lnSpc>
              <a:buClr>
                <a:srgbClr val="00B0F0"/>
              </a:buClr>
            </a:pPr>
            <a:endParaRPr lang="en-US" sz="1500" dirty="0"/>
          </a:p>
          <a:p>
            <a:pPr marL="204788" indent="-204788">
              <a:lnSpc>
                <a:spcPct val="120000"/>
              </a:lnSpc>
              <a:buClr>
                <a:srgbClr val="00B0F0"/>
              </a:buClr>
            </a:pPr>
            <a:r>
              <a:rPr lang="en-US" sz="1500" dirty="0"/>
              <a:t>Currently, about US$ 474 billion (55%) is due to direct healthcare costs and the remaining 45% to productivity loss from disability or premature death, or time lost from work because of illness or the need to seek care.</a:t>
            </a:r>
          </a:p>
          <a:p>
            <a:pPr marL="204788" indent="-204788">
              <a:lnSpc>
                <a:spcPct val="120000"/>
              </a:lnSpc>
              <a:buClr>
                <a:schemeClr val="accent2"/>
              </a:buClr>
              <a:buNone/>
            </a:pPr>
            <a:endParaRPr lang="en-US" dirty="0"/>
          </a:p>
        </p:txBody>
      </p:sp>
    </p:spTree>
    <p:extLst>
      <p:ext uri="{BB962C8B-B14F-4D97-AF65-F5344CB8AC3E}">
        <p14:creationId xmlns:p14="http://schemas.microsoft.com/office/powerpoint/2010/main" val="153762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25CB-5C2C-4E91-878D-046480C5CC51}"/>
              </a:ext>
            </a:extLst>
          </p:cNvPr>
          <p:cNvSpPr>
            <a:spLocks noGrp="1"/>
          </p:cNvSpPr>
          <p:nvPr>
            <p:ph type="title"/>
          </p:nvPr>
        </p:nvSpPr>
        <p:spPr/>
        <p:txBody>
          <a:bodyPr>
            <a:normAutofit fontScale="90000"/>
          </a:bodyPr>
          <a:lstStyle/>
          <a:p>
            <a:r>
              <a:rPr lang="en-US" dirty="0"/>
              <a:t>SOLIUTION</a:t>
            </a:r>
            <a:br>
              <a:rPr lang="en-US" dirty="0"/>
            </a:br>
            <a:endParaRPr lang="en-US" dirty="0"/>
          </a:p>
        </p:txBody>
      </p:sp>
      <p:sp>
        <p:nvSpPr>
          <p:cNvPr id="3" name="Text Placeholder 2">
            <a:extLst>
              <a:ext uri="{FF2B5EF4-FFF2-40B4-BE49-F238E27FC236}">
                <a16:creationId xmlns:a16="http://schemas.microsoft.com/office/drawing/2014/main" id="{58C4D9E5-0886-4B8A-AAFE-36C7EF4285C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D556AB7A-72A9-45CE-B9DA-29C827BDBB1F}"/>
              </a:ext>
            </a:extLst>
          </p:cNvPr>
          <p:cNvSpPr>
            <a:spLocks noGrp="1"/>
          </p:cNvSpPr>
          <p:nvPr>
            <p:ph type="body" idx="10"/>
          </p:nvPr>
        </p:nvSpPr>
        <p:spPr/>
        <p:txBody>
          <a:bodyPr/>
          <a:lstStyle/>
          <a:p>
            <a:endParaRPr lang="en-US"/>
          </a:p>
        </p:txBody>
      </p:sp>
    </p:spTree>
    <p:extLst>
      <p:ext uri="{BB962C8B-B14F-4D97-AF65-F5344CB8AC3E}">
        <p14:creationId xmlns:p14="http://schemas.microsoft.com/office/powerpoint/2010/main" val="48036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223" y="1318117"/>
            <a:ext cx="2861838" cy="1816322"/>
          </a:xfrm>
        </p:spPr>
        <p:txBody>
          <a:bodyPr>
            <a:normAutofit/>
          </a:bodyPr>
          <a:lstStyle/>
          <a:p>
            <a:pPr algn="r"/>
            <a:r>
              <a:rPr lang="en-US" sz="3200" b="0" dirty="0">
                <a:latin typeface="Raleway Light" pitchFamily="34" charset="-70"/>
              </a:rPr>
              <a:t>What is </a:t>
            </a:r>
            <a:r>
              <a:rPr lang="en-US" sz="3200" b="0" dirty="0" err="1">
                <a:latin typeface="Raleway Light" pitchFamily="34" charset="-70"/>
              </a:rPr>
              <a:t>dHealth</a:t>
            </a:r>
            <a:endParaRPr lang="en-US" sz="4000" b="1" dirty="0">
              <a:solidFill>
                <a:srgbClr val="00B0F0"/>
              </a:solidFill>
              <a:latin typeface="Raleway Light" pitchFamily="34" charset="-70"/>
            </a:endParaRPr>
          </a:p>
        </p:txBody>
      </p:sp>
      <p:sp>
        <p:nvSpPr>
          <p:cNvPr id="3" name="Content Placeholder 2"/>
          <p:cNvSpPr>
            <a:spLocks noGrp="1"/>
          </p:cNvSpPr>
          <p:nvPr>
            <p:ph idx="1"/>
          </p:nvPr>
        </p:nvSpPr>
        <p:spPr>
          <a:xfrm>
            <a:off x="4123493" y="1252962"/>
            <a:ext cx="4260254" cy="2180666"/>
          </a:xfrm>
        </p:spPr>
        <p:txBody>
          <a:bodyPr>
            <a:noAutofit/>
          </a:bodyPr>
          <a:lstStyle/>
          <a:p>
            <a:pPr marL="0" indent="0" algn="just">
              <a:lnSpc>
                <a:spcPct val="150000"/>
              </a:lnSpc>
              <a:buNone/>
            </a:pPr>
            <a:r>
              <a:rPr lang="en-US" sz="1600" dirty="0"/>
              <a:t>“</a:t>
            </a:r>
            <a:r>
              <a:rPr lang="en-US" sz="1600" dirty="0" err="1"/>
              <a:t>dHealth</a:t>
            </a:r>
            <a:r>
              <a:rPr lang="en-US" sz="1600" dirty="0"/>
              <a:t>” continuously monitors bio-signals of a human and by empowering artificial intelligence algorithms analyses health data and provides recommendations, combining prognostic insights and findings from medical professionals.</a:t>
            </a:r>
          </a:p>
          <a:p>
            <a:pPr marL="0" indent="0" algn="just">
              <a:lnSpc>
                <a:spcPct val="150000"/>
              </a:lnSpc>
              <a:buNone/>
            </a:pPr>
            <a:endParaRPr lang="en-US" sz="1600" b="1" dirty="0">
              <a:solidFill>
                <a:srgbClr val="00B0F0"/>
              </a:solidFill>
            </a:endParaRPr>
          </a:p>
          <a:p>
            <a:pPr marL="0" indent="0" algn="just">
              <a:lnSpc>
                <a:spcPct val="150000"/>
              </a:lnSpc>
              <a:buNone/>
            </a:pPr>
            <a:endParaRPr lang="en-US" sz="1600" b="1" dirty="0">
              <a:solidFill>
                <a:srgbClr val="00B0F0"/>
              </a:solidFill>
            </a:endParaRPr>
          </a:p>
          <a:p>
            <a:pPr marL="0" indent="0">
              <a:lnSpc>
                <a:spcPct val="150000"/>
              </a:lnSpc>
              <a:buNone/>
            </a:pPr>
            <a:endParaRPr lang="en-US" sz="2000" dirty="0">
              <a:latin typeface="Raleway" pitchFamily="34" charset="-70"/>
            </a:endParaRPr>
          </a:p>
        </p:txBody>
      </p:sp>
      <p:cxnSp>
        <p:nvCxnSpPr>
          <p:cNvPr id="5" name="Straight Connector 4">
            <a:extLst>
              <a:ext uri="{FF2B5EF4-FFF2-40B4-BE49-F238E27FC236}">
                <a16:creationId xmlns:a16="http://schemas.microsoft.com/office/drawing/2014/main" id="{E23CFB20-64E8-40CF-B373-EF4A423E275F}"/>
              </a:ext>
            </a:extLst>
          </p:cNvPr>
          <p:cNvCxnSpPr>
            <a:cxnSpLocks/>
          </p:cNvCxnSpPr>
          <p:nvPr/>
        </p:nvCxnSpPr>
        <p:spPr>
          <a:xfrm>
            <a:off x="3705908" y="904048"/>
            <a:ext cx="0" cy="3133114"/>
          </a:xfrm>
          <a:prstGeom prst="line">
            <a:avLst/>
          </a:prstGeom>
          <a:ln w="19050">
            <a:solidFill>
              <a:schemeClr val="bg1">
                <a:lumMod val="50000"/>
              </a:schemeClr>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1593839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9F7F1D775024489477327A7B89A56B" ma:contentTypeVersion="4" ma:contentTypeDescription="Create a new document." ma:contentTypeScope="" ma:versionID="cda893a4180c9e86fad6ba830bf05c8b">
  <xsd:schema xmlns:xsd="http://www.w3.org/2001/XMLSchema" xmlns:xs="http://www.w3.org/2001/XMLSchema" xmlns:p="http://schemas.microsoft.com/office/2006/metadata/properties" xmlns:ns2="85781dfc-c2fb-4275-bf56-2d3d76124f89" targetNamespace="http://schemas.microsoft.com/office/2006/metadata/properties" ma:root="true" ma:fieldsID="a7df5ecfadc50bf28ecd1812d8b398b9" ns2:_="">
    <xsd:import namespace="85781dfc-c2fb-4275-bf56-2d3d76124f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781dfc-c2fb-4275-bf56-2d3d76124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E15DEF-2D8A-404D-9B4E-3651454DBFDF}">
  <ds:schemaRefs>
    <ds:schemaRef ds:uri="85781dfc-c2fb-4275-bf56-2d3d76124f89"/>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30AD4EE-E594-4B83-B70E-DCAEA4BD755B}">
  <ds:schemaRefs>
    <ds:schemaRef ds:uri="http://schemas.microsoft.com/sharepoint/v3/contenttype/forms"/>
  </ds:schemaRefs>
</ds:datastoreItem>
</file>

<file path=customXml/itemProps3.xml><?xml version="1.0" encoding="utf-8"?>
<ds:datastoreItem xmlns:ds="http://schemas.openxmlformats.org/officeDocument/2006/customXml" ds:itemID="{BF6259D9-65EF-4C5C-AB2C-DB4F98B37949}">
  <ds:schemaRefs>
    <ds:schemaRef ds:uri="85781dfc-c2fb-4275-bf56-2d3d76124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1465</TotalTime>
  <Words>2217</Words>
  <Application>Microsoft Office PowerPoint</Application>
  <PresentationFormat>Diavoorstelling (16:9)</PresentationFormat>
  <Paragraphs>216</Paragraphs>
  <Slides>33</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33</vt:i4>
      </vt:variant>
    </vt:vector>
  </HeadingPairs>
  <TitlesOfParts>
    <vt:vector size="41" baseType="lpstr">
      <vt:lpstr>Raleway Light</vt:lpstr>
      <vt:lpstr>Symbol</vt:lpstr>
      <vt:lpstr>Open Sans</vt:lpstr>
      <vt:lpstr>Raleway</vt:lpstr>
      <vt:lpstr>Calibri</vt:lpstr>
      <vt:lpstr>Arial</vt:lpstr>
      <vt:lpstr>Times New Roman</vt:lpstr>
      <vt:lpstr>Office Theme</vt:lpstr>
      <vt:lpstr>PowerPoint-presentatie</vt:lpstr>
      <vt:lpstr>PowerPoint-presentatie</vt:lpstr>
      <vt:lpstr>Challenges </vt:lpstr>
      <vt:lpstr>Switching the focus to prevention with strong primary care</vt:lpstr>
      <vt:lpstr>Impact of Chronic diseases</vt:lpstr>
      <vt:lpstr>Costs of Noncommunicable diseases (NCD)</vt:lpstr>
      <vt:lpstr>Costs of Cardiovascular Disease</vt:lpstr>
      <vt:lpstr>SOLIUTION </vt:lpstr>
      <vt:lpstr>What is dHealth</vt:lpstr>
      <vt:lpstr>What it does</vt:lpstr>
      <vt:lpstr>Value of dHealth system</vt:lpstr>
      <vt:lpstr>How it works</vt:lpstr>
      <vt:lpstr>How it works</vt:lpstr>
      <vt:lpstr>“Doctor of Me”</vt:lpstr>
      <vt:lpstr>Why dHealth is better than traditional health providers?</vt:lpstr>
      <vt:lpstr>PLatform </vt:lpstr>
      <vt:lpstr>Main dHealth platform functions</vt:lpstr>
      <vt:lpstr>Main dhealth platform functions</vt:lpstr>
      <vt:lpstr>Main dhealth platform functions</vt:lpstr>
      <vt:lpstr>System services/features for patient </vt:lpstr>
      <vt:lpstr>System services/features for doctors</vt:lpstr>
      <vt:lpstr>TECHNOLOGIE </vt:lpstr>
      <vt:lpstr>AI algorithms in dHealth </vt:lpstr>
      <vt:lpstr>One of AI use case</vt:lpstr>
      <vt:lpstr>dHealth system integration with providers </vt:lpstr>
      <vt:lpstr>A general scheme for obtaining data from various vendors</vt:lpstr>
      <vt:lpstr>Portal</vt:lpstr>
      <vt:lpstr>NEW Market potential for health care providers   </vt:lpstr>
      <vt:lpstr>Market Potential</vt:lpstr>
      <vt:lpstr>Digital health reached a tipping point and growing</vt:lpstr>
      <vt:lpstr>Digital health adaptation</vt:lpstr>
      <vt:lpstr>Wearable adoption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Mindaugas Leonavičius</dc:creator>
  <cp:lastModifiedBy>Man, M.C. de (Sioo)</cp:lastModifiedBy>
  <cp:revision>26</cp:revision>
  <dcterms:created xsi:type="dcterms:W3CDTF">2019-01-24T10:25:45Z</dcterms:created>
  <dcterms:modified xsi:type="dcterms:W3CDTF">2019-03-24T13:12:45Z</dcterms:modified>
</cp:coreProperties>
</file>